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3"/>
  </p:notesMasterIdLst>
  <p:sldIdLst>
    <p:sldId id="256" r:id="rId2"/>
    <p:sldId id="275" r:id="rId3"/>
    <p:sldId id="259" r:id="rId4"/>
    <p:sldId id="412" r:id="rId5"/>
    <p:sldId id="422" r:id="rId6"/>
    <p:sldId id="374" r:id="rId7"/>
    <p:sldId id="405" r:id="rId8"/>
    <p:sldId id="370" r:id="rId9"/>
    <p:sldId id="368" r:id="rId10"/>
    <p:sldId id="268" r:id="rId11"/>
    <p:sldId id="376" r:id="rId12"/>
    <p:sldId id="408" r:id="rId13"/>
    <p:sldId id="409" r:id="rId14"/>
    <p:sldId id="263" r:id="rId15"/>
    <p:sldId id="324" r:id="rId16"/>
    <p:sldId id="321" r:id="rId17"/>
    <p:sldId id="289" r:id="rId18"/>
    <p:sldId id="394" r:id="rId19"/>
    <p:sldId id="420" r:id="rId20"/>
    <p:sldId id="272" r:id="rId21"/>
    <p:sldId id="393" r:id="rId22"/>
    <p:sldId id="398" r:id="rId23"/>
    <p:sldId id="410" r:id="rId24"/>
    <p:sldId id="395" r:id="rId25"/>
    <p:sldId id="397" r:id="rId26"/>
    <p:sldId id="411" r:id="rId27"/>
    <p:sldId id="421" r:id="rId28"/>
    <p:sldId id="358" r:id="rId29"/>
    <p:sldId id="354" r:id="rId30"/>
    <p:sldId id="413" r:id="rId31"/>
    <p:sldId id="414" r:id="rId32"/>
    <p:sldId id="415" r:id="rId33"/>
    <p:sldId id="416" r:id="rId34"/>
    <p:sldId id="418" r:id="rId35"/>
    <p:sldId id="417" r:id="rId36"/>
    <p:sldId id="404" r:id="rId37"/>
    <p:sldId id="400" r:id="rId38"/>
    <p:sldId id="402" r:id="rId39"/>
    <p:sldId id="419" r:id="rId40"/>
    <p:sldId id="406" r:id="rId41"/>
    <p:sldId id="407" r:id="rId4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925" autoAdjust="0"/>
  </p:normalViewPr>
  <p:slideViewPr>
    <p:cSldViewPr snapToGrid="0">
      <p:cViewPr varScale="1">
        <p:scale>
          <a:sx n="67" d="100"/>
          <a:sy n="67" d="100"/>
        </p:scale>
        <p:origin x="1476"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21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366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objetos" type="obj">
  <p:cSld name="Título y objeto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extLst>
      <p:ext uri="{BB962C8B-B14F-4D97-AF65-F5344CB8AC3E}">
        <p14:creationId xmlns:p14="http://schemas.microsoft.com/office/powerpoint/2010/main" val="2649508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achinelearningmastery.com/support-vector-machines-for-machine-learning/"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Parameter" TargetMode="External"/><Relationship Id="rId7" Type="http://schemas.openxmlformats.org/officeDocument/2006/relationships/image" Target="../media/image3.png"/><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1.xml"/><Relationship Id="rId6" Type="http://schemas.openxmlformats.org/officeDocument/2006/relationships/hyperlink" Target="https://en.wikipedia.org/wiki/Regularization_(mathematics)" TargetMode="External"/><Relationship Id="rId5" Type="http://schemas.openxmlformats.org/officeDocument/2006/relationships/hyperlink" Target="https://en.wikipedia.org/wiki/LASSO" TargetMode="External"/><Relationship Id="rId4" Type="http://schemas.openxmlformats.org/officeDocument/2006/relationships/hyperlink" Target="https://en.wikipedia.org/wiki/Ordinary_least_squares"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image" Target="../media/image4.tiff"/><Relationship Id="rId1" Type="http://schemas.openxmlformats.org/officeDocument/2006/relationships/slideLayout" Target="../slideLayouts/slideLayout5.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2059464" y="283699"/>
            <a:ext cx="6858000" cy="110251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3300"/>
              <a:buFont typeface="Calibri"/>
              <a:buNone/>
            </a:pPr>
            <a:r>
              <a:rPr lang="es-CO" sz="3300" b="1" i="0" u="none" strike="noStrike" cap="none" dirty="0">
                <a:solidFill>
                  <a:schemeClr val="dk1"/>
                </a:solidFill>
                <a:latin typeface="Calibri"/>
                <a:ea typeface="Calibri"/>
                <a:cs typeface="Calibri"/>
                <a:sym typeface="Calibri"/>
              </a:rPr>
              <a:t>ANÁLISIS DE DATOS ESPACIALES</a:t>
            </a:r>
            <a:endParaRPr dirty="0"/>
          </a:p>
          <a:p>
            <a:pPr marL="0" marR="0" lvl="0" indent="0" algn="r" rtl="0">
              <a:spcBef>
                <a:spcPts val="0"/>
              </a:spcBef>
              <a:spcAft>
                <a:spcPts val="0"/>
              </a:spcAft>
              <a:buClr>
                <a:schemeClr val="dk1"/>
              </a:buClr>
              <a:buSzPts val="3300"/>
              <a:buFont typeface="Calibri"/>
              <a:buNone/>
            </a:pPr>
            <a:endParaRPr sz="330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50"/>
              <a:buFont typeface="Calibri"/>
              <a:buNone/>
            </a:pPr>
            <a:endParaRPr sz="10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2400"/>
              <a:buFont typeface="Calibri"/>
              <a:buNone/>
            </a:pPr>
            <a:r>
              <a:rPr lang="es-CO" sz="2400" b="1" i="0" u="none" strike="noStrike" cap="none" dirty="0">
                <a:solidFill>
                  <a:schemeClr val="dk1"/>
                </a:solidFill>
                <a:latin typeface="Calibri"/>
                <a:ea typeface="Calibri"/>
                <a:cs typeface="Calibri"/>
                <a:sym typeface="Calibri"/>
              </a:rPr>
              <a:t>EDIER V. ARISTIZÁBAL G.</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Ing. Geólogo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Esp. en Gestión de Riesgos Geológicos (Universidad de Ginebra – Suiza)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err="1">
                <a:solidFill>
                  <a:schemeClr val="dk1"/>
                </a:solidFill>
                <a:latin typeface="Calibri"/>
                <a:ea typeface="Calibri"/>
                <a:cs typeface="Calibri"/>
                <a:sym typeface="Calibri"/>
              </a:rPr>
              <a:t>MSc</a:t>
            </a:r>
            <a:r>
              <a:rPr lang="es-CO" sz="1350" b="0" i="0" u="none" strike="noStrike" cap="none" dirty="0">
                <a:solidFill>
                  <a:schemeClr val="dk1"/>
                </a:solidFill>
                <a:latin typeface="Calibri"/>
                <a:ea typeface="Calibri"/>
                <a:cs typeface="Calibri"/>
                <a:sym typeface="Calibri"/>
              </a:rPr>
              <a:t>. en Geociencias (Universidad de Shimane – Japón)</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PhD. en Ingeniería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endParaRPr sz="1350" b="0" i="0" u="none" strike="noStrike" cap="none" dirty="0">
              <a:solidFill>
                <a:schemeClr val="dk1"/>
              </a:solidFill>
              <a:latin typeface="Calibri"/>
              <a:ea typeface="Calibri"/>
              <a:cs typeface="Calibri"/>
              <a:sym typeface="Calibri"/>
            </a:endParaRPr>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Facultad de Minas</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Departamento de Geociencias</a:t>
            </a:r>
            <a:endParaRPr sz="1350" b="0"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p:txBody>
      </p:sp>
      <p:pic>
        <p:nvPicPr>
          <p:cNvPr id="89" name="Shape 89"/>
          <p:cNvPicPr preferRelativeResize="0"/>
          <p:nvPr/>
        </p:nvPicPr>
        <p:blipFill rotWithShape="1">
          <a:blip r:embed="rId3">
            <a:alphaModFix/>
          </a:blip>
          <a:srcRect b="17939"/>
          <a:stretch/>
        </p:blipFill>
        <p:spPr>
          <a:xfrm>
            <a:off x="1360246" y="4005413"/>
            <a:ext cx="3021263" cy="12041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B78FF-1836-4B45-B507-07A3206BB086}"/>
              </a:ext>
            </a:extLst>
          </p:cNvPr>
          <p:cNvPicPr>
            <a:picLocks noChangeAspect="1"/>
          </p:cNvPicPr>
          <p:nvPr/>
        </p:nvPicPr>
        <p:blipFill>
          <a:blip r:embed="rId2"/>
          <a:stretch>
            <a:fillRect/>
          </a:stretch>
        </p:blipFill>
        <p:spPr>
          <a:xfrm>
            <a:off x="0" y="1694348"/>
            <a:ext cx="9144000" cy="3469303"/>
          </a:xfrm>
          <a:prstGeom prst="rect">
            <a:avLst/>
          </a:prstGeom>
        </p:spPr>
      </p:pic>
      <p:cxnSp>
        <p:nvCxnSpPr>
          <p:cNvPr id="4" name="Shape 101">
            <a:extLst>
              <a:ext uri="{FF2B5EF4-FFF2-40B4-BE49-F238E27FC236}">
                <a16:creationId xmlns:a16="http://schemas.microsoft.com/office/drawing/2014/main" id="{E5D9EAB7-DA37-4FE7-ACAD-A345CFD87115}"/>
              </a:ext>
            </a:extLst>
          </p:cNvPr>
          <p:cNvCxnSpPr/>
          <p:nvPr/>
        </p:nvCxnSpPr>
        <p:spPr>
          <a:xfrm>
            <a:off x="0" y="529357"/>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02">
            <a:extLst>
              <a:ext uri="{FF2B5EF4-FFF2-40B4-BE49-F238E27FC236}">
                <a16:creationId xmlns:a16="http://schemas.microsoft.com/office/drawing/2014/main" id="{7C0F4A17-4440-480C-A2E0-FCD2FF033135}"/>
              </a:ext>
            </a:extLst>
          </p:cNvPr>
          <p:cNvPicPr preferRelativeResize="0"/>
          <p:nvPr/>
        </p:nvPicPr>
        <p:blipFill rotWithShape="1">
          <a:blip r:embed="rId3">
            <a:alphaModFix/>
          </a:blip>
          <a:srcRect b="17939"/>
          <a:stretch/>
        </p:blipFill>
        <p:spPr>
          <a:xfrm>
            <a:off x="7655847" y="96753"/>
            <a:ext cx="1488153" cy="593124"/>
          </a:xfrm>
          <a:prstGeom prst="rect">
            <a:avLst/>
          </a:prstGeom>
          <a:noFill/>
          <a:ln>
            <a:noFill/>
          </a:ln>
        </p:spPr>
      </p:pic>
      <p:sp>
        <p:nvSpPr>
          <p:cNvPr id="6" name="Shape 100">
            <a:extLst>
              <a:ext uri="{FF2B5EF4-FFF2-40B4-BE49-F238E27FC236}">
                <a16:creationId xmlns:a16="http://schemas.microsoft.com/office/drawing/2014/main" id="{CB6A7CEC-9B02-49F2-9CD9-94E30A91CCAD}"/>
              </a:ext>
            </a:extLst>
          </p:cNvPr>
          <p:cNvSpPr txBox="1"/>
          <p:nvPr/>
        </p:nvSpPr>
        <p:spPr>
          <a:xfrm>
            <a:off x="60700" y="-12575"/>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MACHINE </a:t>
            </a:r>
            <a:r>
              <a:rPr lang="es-CO" sz="2800" b="1" dirty="0" err="1">
                <a:solidFill>
                  <a:schemeClr val="dk1"/>
                </a:solidFill>
                <a:latin typeface="Calibri"/>
                <a:ea typeface="Calibri"/>
                <a:cs typeface="Calibri"/>
                <a:sym typeface="Calibri"/>
              </a:rPr>
              <a:t>LEARNING</a:t>
            </a:r>
            <a:endParaRPr lang="es-CO" sz="28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630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05F889-DEBE-4C1E-89B9-9F2CF4839D53}"/>
              </a:ext>
            </a:extLst>
          </p:cNvPr>
          <p:cNvPicPr>
            <a:picLocks noChangeAspect="1"/>
          </p:cNvPicPr>
          <p:nvPr/>
        </p:nvPicPr>
        <p:blipFill rotWithShape="1">
          <a:blip r:embed="rId2"/>
          <a:srcRect l="4777" t="24685" r="9403" b="20805"/>
          <a:stretch/>
        </p:blipFill>
        <p:spPr>
          <a:xfrm>
            <a:off x="197388" y="1871392"/>
            <a:ext cx="8735452" cy="3467722"/>
          </a:xfrm>
          <a:prstGeom prst="rect">
            <a:avLst/>
          </a:prstGeom>
        </p:spPr>
      </p:pic>
      <p:cxnSp>
        <p:nvCxnSpPr>
          <p:cNvPr id="3" name="Shape 101">
            <a:extLst>
              <a:ext uri="{FF2B5EF4-FFF2-40B4-BE49-F238E27FC236}">
                <a16:creationId xmlns:a16="http://schemas.microsoft.com/office/drawing/2014/main" id="{95BAE658-3BE9-4079-A3A0-9E17E7C0B67B}"/>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79C3595F-9492-42BB-AC71-1E12144A057C}"/>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5" name="Shape 100">
            <a:extLst>
              <a:ext uri="{FF2B5EF4-FFF2-40B4-BE49-F238E27FC236}">
                <a16:creationId xmlns:a16="http://schemas.microsoft.com/office/drawing/2014/main" id="{4B1AAD82-5FA9-41F1-9F73-77CAF1DEC31F}"/>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MODELOS NO SUPERVISADOS</a:t>
            </a:r>
          </a:p>
        </p:txBody>
      </p:sp>
    </p:spTree>
    <p:extLst>
      <p:ext uri="{BB962C8B-B14F-4D97-AF65-F5344CB8AC3E}">
        <p14:creationId xmlns:p14="http://schemas.microsoft.com/office/powerpoint/2010/main" val="1640193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unsupervised method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8731"/>
          <a:stretch/>
        </p:blipFill>
        <p:spPr bwMode="auto">
          <a:xfrm>
            <a:off x="314576" y="860864"/>
            <a:ext cx="8421940" cy="23972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AC5434E-1B6D-4380-9C81-8AE9392BC324}"/>
              </a:ext>
            </a:extLst>
          </p:cNvPr>
          <p:cNvSpPr/>
          <p:nvPr/>
        </p:nvSpPr>
        <p:spPr>
          <a:xfrm>
            <a:off x="438281" y="5055164"/>
            <a:ext cx="8421940" cy="954107"/>
          </a:xfrm>
          <a:prstGeom prst="rect">
            <a:avLst/>
          </a:prstGeom>
        </p:spPr>
        <p:txBody>
          <a:bodyPr wrap="square">
            <a:spAutoFit/>
          </a:bodyPr>
          <a:lstStyle/>
          <a:p>
            <a:r>
              <a:rPr lang="en-US" b="1" dirty="0"/>
              <a:t>Classification</a:t>
            </a:r>
            <a:r>
              <a:rPr lang="en-US" dirty="0"/>
              <a:t>: A classification problem is when the output variable is a category, such as red or blue or disease and no disease.</a:t>
            </a:r>
          </a:p>
          <a:p>
            <a:endParaRPr lang="en-US" b="1" dirty="0"/>
          </a:p>
          <a:p>
            <a:r>
              <a:rPr lang="en-US" b="1" dirty="0"/>
              <a:t>Regression</a:t>
            </a:r>
            <a:r>
              <a:rPr lang="en-US" dirty="0"/>
              <a:t>: A regression problem is when the output variable is a real value, such as dollars or weight</a:t>
            </a:r>
          </a:p>
        </p:txBody>
      </p:sp>
      <p:cxnSp>
        <p:nvCxnSpPr>
          <p:cNvPr id="4" name="Shape 101">
            <a:extLst>
              <a:ext uri="{FF2B5EF4-FFF2-40B4-BE49-F238E27FC236}">
                <a16:creationId xmlns:a16="http://schemas.microsoft.com/office/drawing/2014/main" id="{3E8D062E-EAC4-4CC2-8729-E3E17EF1FD7C}"/>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02">
            <a:extLst>
              <a:ext uri="{FF2B5EF4-FFF2-40B4-BE49-F238E27FC236}">
                <a16:creationId xmlns:a16="http://schemas.microsoft.com/office/drawing/2014/main" id="{0FA335FF-0EB1-42CA-AE0F-42523DB46393}"/>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6" name="Shape 100">
            <a:extLst>
              <a:ext uri="{FF2B5EF4-FFF2-40B4-BE49-F238E27FC236}">
                <a16:creationId xmlns:a16="http://schemas.microsoft.com/office/drawing/2014/main" id="{1732C635-6A5A-4322-8F0A-FFEB364E261A}"/>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MODELOS SUPERVISADOS </a:t>
            </a:r>
          </a:p>
        </p:txBody>
      </p:sp>
    </p:spTree>
    <p:extLst>
      <p:ext uri="{BB962C8B-B14F-4D97-AF65-F5344CB8AC3E}">
        <p14:creationId xmlns:p14="http://schemas.microsoft.com/office/powerpoint/2010/main" val="708770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E997AC-9D8E-478A-AEF2-44EF3F2F6BD9}"/>
              </a:ext>
            </a:extLst>
          </p:cNvPr>
          <p:cNvPicPr>
            <a:picLocks noChangeAspect="1"/>
          </p:cNvPicPr>
          <p:nvPr/>
        </p:nvPicPr>
        <p:blipFill rotWithShape="1">
          <a:blip r:embed="rId2"/>
          <a:srcRect l="3209" t="20928" r="8358" b="12805"/>
          <a:stretch/>
        </p:blipFill>
        <p:spPr>
          <a:xfrm>
            <a:off x="90908" y="1583324"/>
            <a:ext cx="8962654" cy="4197648"/>
          </a:xfrm>
          <a:prstGeom prst="rect">
            <a:avLst/>
          </a:prstGeom>
        </p:spPr>
      </p:pic>
      <p:cxnSp>
        <p:nvCxnSpPr>
          <p:cNvPr id="3" name="Shape 101">
            <a:extLst>
              <a:ext uri="{FF2B5EF4-FFF2-40B4-BE49-F238E27FC236}">
                <a16:creationId xmlns:a16="http://schemas.microsoft.com/office/drawing/2014/main" id="{8A74C53D-2B54-4134-BF03-FC5E459898B7}"/>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FE5BE8D0-40D4-413E-9C16-C13EAFEEE1BA}"/>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5" name="Shape 100">
            <a:extLst>
              <a:ext uri="{FF2B5EF4-FFF2-40B4-BE49-F238E27FC236}">
                <a16:creationId xmlns:a16="http://schemas.microsoft.com/office/drawing/2014/main" id="{24C923D3-8AEB-4434-9C44-9416BE823593}"/>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MODELOS SUPERVISADOS</a:t>
            </a:r>
          </a:p>
        </p:txBody>
      </p:sp>
    </p:spTree>
    <p:extLst>
      <p:ext uri="{BB962C8B-B14F-4D97-AF65-F5344CB8AC3E}">
        <p14:creationId xmlns:p14="http://schemas.microsoft.com/office/powerpoint/2010/main" val="2696474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D88D1-4304-4DEA-B716-D862139402DC}"/>
              </a:ext>
            </a:extLst>
          </p:cNvPr>
          <p:cNvPicPr>
            <a:picLocks noChangeAspect="1"/>
          </p:cNvPicPr>
          <p:nvPr/>
        </p:nvPicPr>
        <p:blipFill>
          <a:blip r:embed="rId2"/>
          <a:stretch>
            <a:fillRect/>
          </a:stretch>
        </p:blipFill>
        <p:spPr>
          <a:xfrm>
            <a:off x="0" y="889744"/>
            <a:ext cx="9144000" cy="5078512"/>
          </a:xfrm>
          <a:prstGeom prst="rect">
            <a:avLst/>
          </a:prstGeom>
        </p:spPr>
      </p:pic>
      <p:cxnSp>
        <p:nvCxnSpPr>
          <p:cNvPr id="3" name="Shape 101">
            <a:extLst>
              <a:ext uri="{FF2B5EF4-FFF2-40B4-BE49-F238E27FC236}">
                <a16:creationId xmlns:a16="http://schemas.microsoft.com/office/drawing/2014/main" id="{C2361FA1-1F08-40B6-A90E-718A52BF1E9F}"/>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820B78D1-B006-4C87-A08E-BA8B4B7FC3F6}"/>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5" name="Shape 100">
            <a:extLst>
              <a:ext uri="{FF2B5EF4-FFF2-40B4-BE49-F238E27FC236}">
                <a16:creationId xmlns:a16="http://schemas.microsoft.com/office/drawing/2014/main" id="{86284371-EDA4-45C1-9443-406BEE8C0FE3}"/>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MODELOS SUPERVISADOS</a:t>
            </a:r>
          </a:p>
        </p:txBody>
      </p:sp>
    </p:spTree>
    <p:extLst>
      <p:ext uri="{BB962C8B-B14F-4D97-AF65-F5344CB8AC3E}">
        <p14:creationId xmlns:p14="http://schemas.microsoft.com/office/powerpoint/2010/main" val="1420925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101">
            <a:extLst>
              <a:ext uri="{FF2B5EF4-FFF2-40B4-BE49-F238E27FC236}">
                <a16:creationId xmlns:a16="http://schemas.microsoft.com/office/drawing/2014/main" id="{B3756E81-D2B9-4587-9D65-4C7B0376B7AC}"/>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3" name="Shape 102">
            <a:extLst>
              <a:ext uri="{FF2B5EF4-FFF2-40B4-BE49-F238E27FC236}">
                <a16:creationId xmlns:a16="http://schemas.microsoft.com/office/drawing/2014/main" id="{C9736128-6A55-47CB-9A8B-6B162A80F393}"/>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4" name="Shape 100">
            <a:extLst>
              <a:ext uri="{FF2B5EF4-FFF2-40B4-BE49-F238E27FC236}">
                <a16:creationId xmlns:a16="http://schemas.microsoft.com/office/drawing/2014/main" id="{3F7BDE57-0FD5-4C35-A4A7-1724D4F0A36B}"/>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MODELOS PARAMÉTRICOS</a:t>
            </a:r>
          </a:p>
        </p:txBody>
      </p:sp>
      <p:sp>
        <p:nvSpPr>
          <p:cNvPr id="5" name="Rectangle 4">
            <a:extLst>
              <a:ext uri="{FF2B5EF4-FFF2-40B4-BE49-F238E27FC236}">
                <a16:creationId xmlns:a16="http://schemas.microsoft.com/office/drawing/2014/main" id="{436D64CC-9B2C-4A74-8E94-1A4DB64E57BC}"/>
              </a:ext>
            </a:extLst>
          </p:cNvPr>
          <p:cNvSpPr/>
          <p:nvPr/>
        </p:nvSpPr>
        <p:spPr>
          <a:xfrm>
            <a:off x="160808" y="683740"/>
            <a:ext cx="8658422" cy="6186309"/>
          </a:xfrm>
          <a:prstGeom prst="rect">
            <a:avLst/>
          </a:prstGeom>
        </p:spPr>
        <p:txBody>
          <a:bodyPr wrap="square">
            <a:spAutoFit/>
          </a:bodyPr>
          <a:lstStyle/>
          <a:p>
            <a:pPr algn="just"/>
            <a:r>
              <a:rPr lang="en-US" sz="1800" dirty="0"/>
              <a:t>Logistic regression, linear discriminant analysis</a:t>
            </a:r>
          </a:p>
          <a:p>
            <a:pPr algn="just"/>
            <a:endParaRPr lang="en-US" sz="1800" dirty="0"/>
          </a:p>
          <a:p>
            <a:pPr algn="just"/>
            <a:r>
              <a:rPr lang="en-US" sz="1800" dirty="0"/>
              <a:t>Algorithms that simplify the function to a known form. Parametric methods involve a two-step model-based approach.</a:t>
            </a:r>
          </a:p>
          <a:p>
            <a:pPr algn="just"/>
            <a:endParaRPr lang="en-US" sz="1800" dirty="0"/>
          </a:p>
          <a:p>
            <a:pPr algn="just"/>
            <a:r>
              <a:rPr lang="en-US" sz="1800" dirty="0"/>
              <a:t>1. Select a form for the function (f). </a:t>
            </a:r>
          </a:p>
          <a:p>
            <a:pPr algn="just"/>
            <a:r>
              <a:rPr lang="en-US" sz="1800" dirty="0"/>
              <a:t>2. Learn the coefficients for the function from the training data.</a:t>
            </a:r>
          </a:p>
          <a:p>
            <a:pPr algn="just"/>
            <a:endParaRPr lang="en-US" sz="1800" dirty="0"/>
          </a:p>
          <a:p>
            <a:pPr algn="just"/>
            <a:r>
              <a:rPr lang="en-US" sz="1800" b="1" dirty="0"/>
              <a:t>Pro:</a:t>
            </a:r>
          </a:p>
          <a:p>
            <a:pPr algn="just"/>
            <a:r>
              <a:rPr lang="en-US" sz="1800" dirty="0"/>
              <a:t>    Simpler: These methods are easier to understand and interpret results.</a:t>
            </a:r>
          </a:p>
          <a:p>
            <a:pPr algn="just"/>
            <a:r>
              <a:rPr lang="en-US" sz="1800" dirty="0"/>
              <a:t>    Speed: Parametric models are very fast to learn from data.</a:t>
            </a:r>
          </a:p>
          <a:p>
            <a:pPr algn="just"/>
            <a:r>
              <a:rPr lang="en-US" sz="1800" dirty="0"/>
              <a:t>    Less Data: They do not require as much training data and can work well even if the data is not perfect.</a:t>
            </a:r>
          </a:p>
          <a:p>
            <a:pPr algn="just"/>
            <a:endParaRPr lang="en-US" sz="1800" dirty="0"/>
          </a:p>
          <a:p>
            <a:pPr algn="just"/>
            <a:r>
              <a:rPr lang="en-US" sz="1800" b="1" dirty="0"/>
              <a:t>Con:</a:t>
            </a:r>
          </a:p>
          <a:p>
            <a:pPr algn="just"/>
            <a:r>
              <a:rPr lang="en-US" sz="1800" dirty="0"/>
              <a:t>    Constrained: By choosing a functional form these methods are highly constrained to the specified form.</a:t>
            </a:r>
          </a:p>
          <a:p>
            <a:pPr algn="just"/>
            <a:r>
              <a:rPr lang="en-US" sz="1800" dirty="0"/>
              <a:t>     Limited Complexity: The methods are more suited to simpler problems.</a:t>
            </a:r>
          </a:p>
          <a:p>
            <a:pPr algn="just"/>
            <a:r>
              <a:rPr lang="en-US" sz="1800" dirty="0"/>
              <a:t>    Poor Fit: In practice the methods are unlikely to match the underlying mapping function.</a:t>
            </a:r>
          </a:p>
          <a:p>
            <a:pPr algn="ctr"/>
            <a:r>
              <a:rPr lang="en-US" sz="1800" b="1" i="1" dirty="0"/>
              <a:t>Parametric or linear machine learning algorithms often have a high bias but a low variance.</a:t>
            </a:r>
          </a:p>
        </p:txBody>
      </p:sp>
    </p:spTree>
    <p:extLst>
      <p:ext uri="{BB962C8B-B14F-4D97-AF65-F5344CB8AC3E}">
        <p14:creationId xmlns:p14="http://schemas.microsoft.com/office/powerpoint/2010/main" val="15520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308915-7CD6-43B6-8AAF-CB31324E4D0C}"/>
              </a:ext>
            </a:extLst>
          </p:cNvPr>
          <p:cNvSpPr/>
          <p:nvPr/>
        </p:nvSpPr>
        <p:spPr>
          <a:xfrm>
            <a:off x="60700" y="581075"/>
            <a:ext cx="8887808" cy="6186309"/>
          </a:xfrm>
          <a:prstGeom prst="rect">
            <a:avLst/>
          </a:prstGeom>
        </p:spPr>
        <p:txBody>
          <a:bodyPr wrap="square">
            <a:spAutoFit/>
          </a:bodyPr>
          <a:lstStyle/>
          <a:p>
            <a:pPr algn="just"/>
            <a:r>
              <a:rPr lang="en-US" sz="1800" dirty="0"/>
              <a:t>Non-parametric models: k-nearest neighbors, decision trees, and random forests, neural network, support vector machine. </a:t>
            </a:r>
          </a:p>
          <a:p>
            <a:pPr algn="just"/>
            <a:endParaRPr lang="en-US" sz="1800" dirty="0"/>
          </a:p>
          <a:p>
            <a:pPr algn="just"/>
            <a:r>
              <a:rPr lang="en-US" sz="1800" dirty="0"/>
              <a:t>Do not have a model structure specified a priori. Instead, the model structure is purely determined from the data. Do not make strong assumptions about the form of the mapping function. By not making assumptions, they are free to learn any functional form from the training data. Non-parametric methods are good when you have a lot of data and no prior knowledge, and when you don't want to worry too much about choosing just the right features.</a:t>
            </a:r>
          </a:p>
          <a:p>
            <a:pPr algn="just"/>
            <a:endParaRPr lang="en-US" sz="1800" dirty="0"/>
          </a:p>
          <a:p>
            <a:pPr algn="just"/>
            <a:r>
              <a:rPr lang="en-US" sz="1800" dirty="0"/>
              <a:t>Pro:</a:t>
            </a:r>
          </a:p>
          <a:p>
            <a:pPr algn="just"/>
            <a:r>
              <a:rPr lang="en-US" sz="1800" dirty="0"/>
              <a:t>    Flexibility: Capable of fitting a large number of functional forms.</a:t>
            </a:r>
          </a:p>
          <a:p>
            <a:pPr algn="just"/>
            <a:r>
              <a:rPr lang="en-US" sz="1800" dirty="0"/>
              <a:t>    Power: No assumptions (or weak assumptions) about the underlying function.</a:t>
            </a:r>
          </a:p>
          <a:p>
            <a:pPr algn="just"/>
            <a:r>
              <a:rPr lang="en-US" sz="1800" dirty="0"/>
              <a:t>    Performance: Can result in higher performance models for prediction.</a:t>
            </a:r>
          </a:p>
          <a:p>
            <a:pPr algn="just"/>
            <a:endParaRPr lang="en-US" sz="1800" dirty="0"/>
          </a:p>
          <a:p>
            <a:pPr algn="just"/>
            <a:r>
              <a:rPr lang="en-US" sz="1800" dirty="0"/>
              <a:t>Con:</a:t>
            </a:r>
          </a:p>
          <a:p>
            <a:pPr algn="just"/>
            <a:r>
              <a:rPr lang="en-US" sz="1800" dirty="0"/>
              <a:t>    More data: Require a lot more training data to estimate the mapping function.</a:t>
            </a:r>
          </a:p>
          <a:p>
            <a:pPr algn="just"/>
            <a:r>
              <a:rPr lang="en-US" sz="1800" dirty="0"/>
              <a:t>    Slower: A lot slower to train as they often have far more parameters to train.</a:t>
            </a:r>
          </a:p>
          <a:p>
            <a:pPr algn="just"/>
            <a:r>
              <a:rPr lang="en-US" sz="1800" dirty="0"/>
              <a:t>    Overfitting: </a:t>
            </a:r>
            <a:r>
              <a:rPr lang="en-US" sz="1800" dirty="0" err="1"/>
              <a:t>overfitting</a:t>
            </a:r>
            <a:r>
              <a:rPr lang="en-US" sz="1800" dirty="0"/>
              <a:t> the training data.</a:t>
            </a:r>
          </a:p>
          <a:p>
            <a:pPr algn="just"/>
            <a:endParaRPr lang="en-US" sz="1800" dirty="0"/>
          </a:p>
          <a:p>
            <a:pPr algn="ctr"/>
            <a:r>
              <a:rPr lang="en-US" sz="1800" b="1" i="1" dirty="0"/>
              <a:t>Nonparametric or nonlinear machine learning algorithms often have a low bias but a high variance.</a:t>
            </a:r>
          </a:p>
        </p:txBody>
      </p:sp>
      <p:cxnSp>
        <p:nvCxnSpPr>
          <p:cNvPr id="3"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820AE458-87D5-4130-966E-CFBC57CF9F6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5" name="Shape 100">
            <a:extLst>
              <a:ext uri="{FF2B5EF4-FFF2-40B4-BE49-F238E27FC236}">
                <a16:creationId xmlns:a16="http://schemas.microsoft.com/office/drawing/2014/main" id="{D6B0561F-5BA3-4A8B-83B7-0A39A5B5B576}"/>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MODELOS NO PARAMÉTRICOS</a:t>
            </a:r>
          </a:p>
        </p:txBody>
      </p:sp>
    </p:spTree>
    <p:extLst>
      <p:ext uri="{BB962C8B-B14F-4D97-AF65-F5344CB8AC3E}">
        <p14:creationId xmlns:p14="http://schemas.microsoft.com/office/powerpoint/2010/main" val="982372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D6CDE0-5D27-4A43-B75B-72112FC1D54E}"/>
              </a:ext>
            </a:extLst>
          </p:cNvPr>
          <p:cNvPicPr>
            <a:picLocks noChangeAspect="1"/>
          </p:cNvPicPr>
          <p:nvPr/>
        </p:nvPicPr>
        <p:blipFill>
          <a:blip r:embed="rId2"/>
          <a:stretch>
            <a:fillRect/>
          </a:stretch>
        </p:blipFill>
        <p:spPr>
          <a:xfrm>
            <a:off x="0" y="855562"/>
            <a:ext cx="9144000" cy="5679138"/>
          </a:xfrm>
          <a:prstGeom prst="rect">
            <a:avLst/>
          </a:prstGeom>
        </p:spPr>
      </p:pic>
      <p:cxnSp>
        <p:nvCxnSpPr>
          <p:cNvPr id="3" name="Shape 101">
            <a:extLst>
              <a:ext uri="{FF2B5EF4-FFF2-40B4-BE49-F238E27FC236}">
                <a16:creationId xmlns:a16="http://schemas.microsoft.com/office/drawing/2014/main" id="{A772D67D-90FB-46A7-BBCA-6E05D3F9192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6" name="Shape 100">
            <a:extLst>
              <a:ext uri="{FF2B5EF4-FFF2-40B4-BE49-F238E27FC236}">
                <a16:creationId xmlns:a16="http://schemas.microsoft.com/office/drawing/2014/main" id="{D6B0561F-5BA3-4A8B-83B7-0A39A5B5B576}"/>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TIPOS DE MODELOS</a:t>
            </a:r>
          </a:p>
        </p:txBody>
      </p:sp>
    </p:spTree>
    <p:extLst>
      <p:ext uri="{BB962C8B-B14F-4D97-AF65-F5344CB8AC3E}">
        <p14:creationId xmlns:p14="http://schemas.microsoft.com/office/powerpoint/2010/main" val="365227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99D609-F616-4159-AC9B-843E79556322}"/>
              </a:ext>
            </a:extLst>
          </p:cNvPr>
          <p:cNvPicPr>
            <a:picLocks noChangeAspect="1"/>
          </p:cNvPicPr>
          <p:nvPr/>
        </p:nvPicPr>
        <p:blipFill>
          <a:blip r:embed="rId2"/>
          <a:stretch>
            <a:fillRect/>
          </a:stretch>
        </p:blipFill>
        <p:spPr>
          <a:xfrm>
            <a:off x="-124288" y="523220"/>
            <a:ext cx="9144000" cy="6312052"/>
          </a:xfrm>
          <a:prstGeom prst="rect">
            <a:avLst/>
          </a:prstGeom>
        </p:spPr>
      </p:pic>
      <p:cxnSp>
        <p:nvCxnSpPr>
          <p:cNvPr id="3"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4" name="Shape 100">
            <a:extLst>
              <a:ext uri="{FF2B5EF4-FFF2-40B4-BE49-F238E27FC236}">
                <a16:creationId xmlns:a16="http://schemas.microsoft.com/office/drawing/2014/main" id="{D6B0561F-5BA3-4A8B-83B7-0A39A5B5B576}"/>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TIPOS DE MODELOS</a:t>
            </a:r>
          </a:p>
        </p:txBody>
      </p:sp>
      <p:sp>
        <p:nvSpPr>
          <p:cNvPr id="5" name="CuadroTexto 4"/>
          <p:cNvSpPr txBox="1"/>
          <p:nvPr/>
        </p:nvSpPr>
        <p:spPr>
          <a:xfrm>
            <a:off x="6174419" y="1651247"/>
            <a:ext cx="1278384" cy="307777"/>
          </a:xfrm>
          <a:prstGeom prst="rect">
            <a:avLst/>
          </a:prstGeom>
          <a:noFill/>
        </p:spPr>
        <p:txBody>
          <a:bodyPr wrap="square" rtlCol="0">
            <a:spAutoFit/>
          </a:bodyPr>
          <a:lstStyle/>
          <a:p>
            <a:pPr algn="ctr"/>
            <a:r>
              <a:rPr lang="es-CO" b="1" i="1" dirty="0"/>
              <a:t>Lógicos</a:t>
            </a:r>
          </a:p>
        </p:txBody>
      </p:sp>
      <p:sp>
        <p:nvSpPr>
          <p:cNvPr id="6" name="Forma libre 5"/>
          <p:cNvSpPr/>
          <p:nvPr/>
        </p:nvSpPr>
        <p:spPr>
          <a:xfrm>
            <a:off x="5690586" y="1473694"/>
            <a:ext cx="2246051" cy="2334827"/>
          </a:xfrm>
          <a:custGeom>
            <a:avLst/>
            <a:gdLst>
              <a:gd name="connsiteX0" fmla="*/ 363985 w 2246051"/>
              <a:gd name="connsiteY0" fmla="*/ 115410 h 2334827"/>
              <a:gd name="connsiteX1" fmla="*/ 0 w 2246051"/>
              <a:gd name="connsiteY1" fmla="*/ 656947 h 2334827"/>
              <a:gd name="connsiteX2" fmla="*/ 8878 w 2246051"/>
              <a:gd name="connsiteY2" fmla="*/ 1899821 h 2334827"/>
              <a:gd name="connsiteX3" fmla="*/ 994299 w 2246051"/>
              <a:gd name="connsiteY3" fmla="*/ 2334827 h 2334827"/>
              <a:gd name="connsiteX4" fmla="*/ 1873189 w 2246051"/>
              <a:gd name="connsiteY4" fmla="*/ 2290439 h 2334827"/>
              <a:gd name="connsiteX5" fmla="*/ 1944210 w 2246051"/>
              <a:gd name="connsiteY5" fmla="*/ 2228295 h 2334827"/>
              <a:gd name="connsiteX6" fmla="*/ 2104008 w 2246051"/>
              <a:gd name="connsiteY6" fmla="*/ 1793289 h 2334827"/>
              <a:gd name="connsiteX7" fmla="*/ 2219418 w 2246051"/>
              <a:gd name="connsiteY7" fmla="*/ 1100831 h 2334827"/>
              <a:gd name="connsiteX8" fmla="*/ 2246051 w 2246051"/>
              <a:gd name="connsiteY8" fmla="*/ 1029810 h 2334827"/>
              <a:gd name="connsiteX9" fmla="*/ 2148397 w 2246051"/>
              <a:gd name="connsiteY9" fmla="*/ 639192 h 2334827"/>
              <a:gd name="connsiteX10" fmla="*/ 1784412 w 2246051"/>
              <a:gd name="connsiteY10" fmla="*/ 204186 h 2334827"/>
              <a:gd name="connsiteX11" fmla="*/ 1438183 w 2246051"/>
              <a:gd name="connsiteY11" fmla="*/ 8878 h 2334827"/>
              <a:gd name="connsiteX12" fmla="*/ 914400 w 2246051"/>
              <a:gd name="connsiteY12" fmla="*/ 0 h 2334827"/>
              <a:gd name="connsiteX13" fmla="*/ 363985 w 2246051"/>
              <a:gd name="connsiteY13" fmla="*/ 115410 h 233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051" h="2334827">
                <a:moveTo>
                  <a:pt x="363985" y="115410"/>
                </a:moveTo>
                <a:lnTo>
                  <a:pt x="0" y="656947"/>
                </a:lnTo>
                <a:cubicBezTo>
                  <a:pt x="2959" y="1071238"/>
                  <a:pt x="5919" y="1485530"/>
                  <a:pt x="8878" y="1899821"/>
                </a:cubicBezTo>
                <a:lnTo>
                  <a:pt x="994299" y="2334827"/>
                </a:lnTo>
                <a:lnTo>
                  <a:pt x="1873189" y="2290439"/>
                </a:lnTo>
                <a:lnTo>
                  <a:pt x="1944210" y="2228295"/>
                </a:lnTo>
                <a:lnTo>
                  <a:pt x="2104008" y="1793289"/>
                </a:lnTo>
                <a:lnTo>
                  <a:pt x="2219418" y="1100831"/>
                </a:lnTo>
                <a:lnTo>
                  <a:pt x="2246051" y="1029810"/>
                </a:lnTo>
                <a:lnTo>
                  <a:pt x="2148397" y="639192"/>
                </a:lnTo>
                <a:lnTo>
                  <a:pt x="1784412" y="204186"/>
                </a:lnTo>
                <a:lnTo>
                  <a:pt x="1438183" y="8878"/>
                </a:lnTo>
                <a:lnTo>
                  <a:pt x="914400" y="0"/>
                </a:lnTo>
                <a:lnTo>
                  <a:pt x="363985" y="115410"/>
                </a:lnTo>
                <a:close/>
              </a:path>
            </a:pathLst>
          </a:cu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accent1">
                  <a:lumMod val="40000"/>
                  <a:lumOff val="60000"/>
                </a:schemeClr>
              </a:solidFill>
            </a:endParaRPr>
          </a:p>
        </p:txBody>
      </p:sp>
      <p:sp>
        <p:nvSpPr>
          <p:cNvPr id="8" name="Forma libre 7"/>
          <p:cNvSpPr/>
          <p:nvPr/>
        </p:nvSpPr>
        <p:spPr>
          <a:xfrm>
            <a:off x="887767" y="630315"/>
            <a:ext cx="2947386" cy="3346881"/>
          </a:xfrm>
          <a:custGeom>
            <a:avLst/>
            <a:gdLst>
              <a:gd name="connsiteX0" fmla="*/ 1384916 w 2947386"/>
              <a:gd name="connsiteY0" fmla="*/ 35510 h 3346881"/>
              <a:gd name="connsiteX1" fmla="*/ 1384916 w 2947386"/>
              <a:gd name="connsiteY1" fmla="*/ 35510 h 3346881"/>
              <a:gd name="connsiteX2" fmla="*/ 568171 w 2947386"/>
              <a:gd name="connsiteY2" fmla="*/ 346229 h 3346881"/>
              <a:gd name="connsiteX3" fmla="*/ 266330 w 2947386"/>
              <a:gd name="connsiteY3" fmla="*/ 896644 h 3346881"/>
              <a:gd name="connsiteX4" fmla="*/ 284085 w 2947386"/>
              <a:gd name="connsiteY4" fmla="*/ 994299 h 3346881"/>
              <a:gd name="connsiteX5" fmla="*/ 248575 w 2947386"/>
              <a:gd name="connsiteY5" fmla="*/ 1065320 h 3346881"/>
              <a:gd name="connsiteX6" fmla="*/ 0 w 2947386"/>
              <a:gd name="connsiteY6" fmla="*/ 1757778 h 3346881"/>
              <a:gd name="connsiteX7" fmla="*/ 159798 w 2947386"/>
              <a:gd name="connsiteY7" fmla="*/ 2574524 h 3346881"/>
              <a:gd name="connsiteX8" fmla="*/ 337351 w 2947386"/>
              <a:gd name="connsiteY8" fmla="*/ 3036163 h 3346881"/>
              <a:gd name="connsiteX9" fmla="*/ 754602 w 2947386"/>
              <a:gd name="connsiteY9" fmla="*/ 3346881 h 3346881"/>
              <a:gd name="connsiteX10" fmla="*/ 843379 w 2947386"/>
              <a:gd name="connsiteY10" fmla="*/ 3320248 h 3346881"/>
              <a:gd name="connsiteX11" fmla="*/ 870012 w 2947386"/>
              <a:gd name="connsiteY11" fmla="*/ 3311370 h 3346881"/>
              <a:gd name="connsiteX12" fmla="*/ 905522 w 2947386"/>
              <a:gd name="connsiteY12" fmla="*/ 3293615 h 3346881"/>
              <a:gd name="connsiteX13" fmla="*/ 1748901 w 2947386"/>
              <a:gd name="connsiteY13" fmla="*/ 3187083 h 3346881"/>
              <a:gd name="connsiteX14" fmla="*/ 1819922 w 2947386"/>
              <a:gd name="connsiteY14" fmla="*/ 3160450 h 3346881"/>
              <a:gd name="connsiteX15" fmla="*/ 2299316 w 2947386"/>
              <a:gd name="connsiteY15" fmla="*/ 2414726 h 3346881"/>
              <a:gd name="connsiteX16" fmla="*/ 2334827 w 2947386"/>
              <a:gd name="connsiteY16" fmla="*/ 2343704 h 3346881"/>
              <a:gd name="connsiteX17" fmla="*/ 2654423 w 2947386"/>
              <a:gd name="connsiteY17" fmla="*/ 1447060 h 3346881"/>
              <a:gd name="connsiteX18" fmla="*/ 2698812 w 2947386"/>
              <a:gd name="connsiteY18" fmla="*/ 1384916 h 3346881"/>
              <a:gd name="connsiteX19" fmla="*/ 2707689 w 2947386"/>
              <a:gd name="connsiteY19" fmla="*/ 1358283 h 3346881"/>
              <a:gd name="connsiteX20" fmla="*/ 2734322 w 2947386"/>
              <a:gd name="connsiteY20" fmla="*/ 1322772 h 3346881"/>
              <a:gd name="connsiteX21" fmla="*/ 2752078 w 2947386"/>
              <a:gd name="connsiteY21" fmla="*/ 1251751 h 3346881"/>
              <a:gd name="connsiteX22" fmla="*/ 2947386 w 2947386"/>
              <a:gd name="connsiteY22" fmla="*/ 568170 h 3346881"/>
              <a:gd name="connsiteX23" fmla="*/ 2760955 w 2947386"/>
              <a:gd name="connsiteY23" fmla="*/ 142042 h 3346881"/>
              <a:gd name="connsiteX24" fmla="*/ 2192784 w 2947386"/>
              <a:gd name="connsiteY24" fmla="*/ 0 h 3346881"/>
              <a:gd name="connsiteX25" fmla="*/ 1384916 w 2947386"/>
              <a:gd name="connsiteY25" fmla="*/ 35510 h 334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47386" h="3346881">
                <a:moveTo>
                  <a:pt x="1384916" y="35510"/>
                </a:moveTo>
                <a:lnTo>
                  <a:pt x="1384916" y="35510"/>
                </a:lnTo>
                <a:lnTo>
                  <a:pt x="568171" y="346229"/>
                </a:lnTo>
                <a:lnTo>
                  <a:pt x="266330" y="896644"/>
                </a:lnTo>
                <a:cubicBezTo>
                  <a:pt x="272248" y="929196"/>
                  <a:pt x="287548" y="961395"/>
                  <a:pt x="284085" y="994299"/>
                </a:cubicBezTo>
                <a:cubicBezTo>
                  <a:pt x="281314" y="1020621"/>
                  <a:pt x="248575" y="1065320"/>
                  <a:pt x="248575" y="1065320"/>
                </a:cubicBezTo>
                <a:lnTo>
                  <a:pt x="0" y="1757778"/>
                </a:lnTo>
                <a:lnTo>
                  <a:pt x="159798" y="2574524"/>
                </a:lnTo>
                <a:lnTo>
                  <a:pt x="337351" y="3036163"/>
                </a:lnTo>
                <a:lnTo>
                  <a:pt x="754602" y="3346881"/>
                </a:lnTo>
                <a:lnTo>
                  <a:pt x="843379" y="3320248"/>
                </a:lnTo>
                <a:cubicBezTo>
                  <a:pt x="852323" y="3317496"/>
                  <a:pt x="861411" y="3315056"/>
                  <a:pt x="870012" y="3311370"/>
                </a:cubicBezTo>
                <a:cubicBezTo>
                  <a:pt x="882176" y="3306157"/>
                  <a:pt x="905522" y="3293615"/>
                  <a:pt x="905522" y="3293615"/>
                </a:cubicBezTo>
                <a:lnTo>
                  <a:pt x="1748901" y="3187083"/>
                </a:lnTo>
                <a:lnTo>
                  <a:pt x="1819922" y="3160450"/>
                </a:lnTo>
                <a:lnTo>
                  <a:pt x="2299316" y="2414726"/>
                </a:lnTo>
                <a:lnTo>
                  <a:pt x="2334827" y="2343704"/>
                </a:lnTo>
                <a:lnTo>
                  <a:pt x="2654423" y="1447060"/>
                </a:lnTo>
                <a:cubicBezTo>
                  <a:pt x="2669219" y="1426345"/>
                  <a:pt x="2685715" y="1406745"/>
                  <a:pt x="2698812" y="1384916"/>
                </a:cubicBezTo>
                <a:cubicBezTo>
                  <a:pt x="2703627" y="1376892"/>
                  <a:pt x="2703046" y="1366408"/>
                  <a:pt x="2707689" y="1358283"/>
                </a:cubicBezTo>
                <a:cubicBezTo>
                  <a:pt x="2715030" y="1345436"/>
                  <a:pt x="2725444" y="1334609"/>
                  <a:pt x="2734322" y="1322772"/>
                </a:cubicBezTo>
                <a:cubicBezTo>
                  <a:pt x="2743792" y="1256486"/>
                  <a:pt x="2728404" y="1275425"/>
                  <a:pt x="2752078" y="1251751"/>
                </a:cubicBezTo>
                <a:lnTo>
                  <a:pt x="2947386" y="568170"/>
                </a:lnTo>
                <a:lnTo>
                  <a:pt x="2760955" y="142042"/>
                </a:lnTo>
                <a:lnTo>
                  <a:pt x="2192784" y="0"/>
                </a:lnTo>
                <a:lnTo>
                  <a:pt x="1384916" y="35510"/>
                </a:lnTo>
                <a:close/>
              </a:path>
            </a:pathLst>
          </a:custGeom>
          <a:solidFill>
            <a:schemeClr val="accent2">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p:cNvSpPr txBox="1"/>
          <p:nvPr/>
        </p:nvSpPr>
        <p:spPr>
          <a:xfrm>
            <a:off x="1976756" y="1319805"/>
            <a:ext cx="1278384" cy="307777"/>
          </a:xfrm>
          <a:prstGeom prst="rect">
            <a:avLst/>
          </a:prstGeom>
          <a:noFill/>
        </p:spPr>
        <p:txBody>
          <a:bodyPr wrap="square" rtlCol="0">
            <a:spAutoFit/>
          </a:bodyPr>
          <a:lstStyle/>
          <a:p>
            <a:pPr algn="ctr"/>
            <a:r>
              <a:rPr lang="es-CO" b="1" i="1" dirty="0"/>
              <a:t>Geométricos</a:t>
            </a:r>
          </a:p>
        </p:txBody>
      </p:sp>
      <p:sp>
        <p:nvSpPr>
          <p:cNvPr id="10" name="Forma libre 9"/>
          <p:cNvSpPr/>
          <p:nvPr/>
        </p:nvSpPr>
        <p:spPr>
          <a:xfrm>
            <a:off x="1979720" y="4447713"/>
            <a:ext cx="3240350" cy="1198485"/>
          </a:xfrm>
          <a:custGeom>
            <a:avLst/>
            <a:gdLst>
              <a:gd name="connsiteX0" fmla="*/ 230820 w 3240350"/>
              <a:gd name="connsiteY0" fmla="*/ 0 h 1198485"/>
              <a:gd name="connsiteX1" fmla="*/ 0 w 3240350"/>
              <a:gd name="connsiteY1" fmla="*/ 896644 h 1198485"/>
              <a:gd name="connsiteX2" fmla="*/ 1109709 w 3240350"/>
              <a:gd name="connsiteY2" fmla="*/ 1198485 h 1198485"/>
              <a:gd name="connsiteX3" fmla="*/ 1225119 w 3240350"/>
              <a:gd name="connsiteY3" fmla="*/ 1189607 h 1198485"/>
              <a:gd name="connsiteX4" fmla="*/ 2849732 w 3240350"/>
              <a:gd name="connsiteY4" fmla="*/ 1012054 h 1198485"/>
              <a:gd name="connsiteX5" fmla="*/ 3240350 w 3240350"/>
              <a:gd name="connsiteY5" fmla="*/ 630314 h 1198485"/>
              <a:gd name="connsiteX6" fmla="*/ 3027286 w 3240350"/>
              <a:gd name="connsiteY6" fmla="*/ 284085 h 1198485"/>
              <a:gd name="connsiteX7" fmla="*/ 2281562 w 3240350"/>
              <a:gd name="connsiteY7" fmla="*/ 62143 h 1198485"/>
              <a:gd name="connsiteX8" fmla="*/ 2104008 w 3240350"/>
              <a:gd name="connsiteY8" fmla="*/ 62143 h 1198485"/>
              <a:gd name="connsiteX9" fmla="*/ 1189608 w 3240350"/>
              <a:gd name="connsiteY9" fmla="*/ 0 h 1198485"/>
              <a:gd name="connsiteX10" fmla="*/ 230820 w 3240350"/>
              <a:gd name="connsiteY10" fmla="*/ 0 h 1198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40350" h="1198485">
                <a:moveTo>
                  <a:pt x="230820" y="0"/>
                </a:moveTo>
                <a:lnTo>
                  <a:pt x="0" y="896644"/>
                </a:lnTo>
                <a:lnTo>
                  <a:pt x="1109709" y="1198485"/>
                </a:lnTo>
                <a:cubicBezTo>
                  <a:pt x="1207320" y="1188724"/>
                  <a:pt x="1168746" y="1189607"/>
                  <a:pt x="1225119" y="1189607"/>
                </a:cubicBezTo>
                <a:lnTo>
                  <a:pt x="2849732" y="1012054"/>
                </a:lnTo>
                <a:lnTo>
                  <a:pt x="3240350" y="630314"/>
                </a:lnTo>
                <a:lnTo>
                  <a:pt x="3027286" y="284085"/>
                </a:lnTo>
                <a:lnTo>
                  <a:pt x="2281562" y="62143"/>
                </a:lnTo>
                <a:lnTo>
                  <a:pt x="2104008" y="62143"/>
                </a:lnTo>
                <a:lnTo>
                  <a:pt x="1189608" y="0"/>
                </a:lnTo>
                <a:lnTo>
                  <a:pt x="230820" y="0"/>
                </a:lnTo>
                <a:close/>
              </a:path>
            </a:pathLst>
          </a:custGeom>
          <a:solidFill>
            <a:srgbClr val="00B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p:cNvSpPr txBox="1"/>
          <p:nvPr/>
        </p:nvSpPr>
        <p:spPr>
          <a:xfrm>
            <a:off x="2784628" y="4591235"/>
            <a:ext cx="1671961" cy="307777"/>
          </a:xfrm>
          <a:prstGeom prst="rect">
            <a:avLst/>
          </a:prstGeom>
          <a:noFill/>
        </p:spPr>
        <p:txBody>
          <a:bodyPr wrap="square" rtlCol="0">
            <a:spAutoFit/>
          </a:bodyPr>
          <a:lstStyle/>
          <a:p>
            <a:pPr algn="ctr"/>
            <a:r>
              <a:rPr lang="es-CO" b="1" i="1" dirty="0"/>
              <a:t>probabilísticos</a:t>
            </a:r>
          </a:p>
        </p:txBody>
      </p:sp>
      <p:pic>
        <p:nvPicPr>
          <p:cNvPr id="12"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796519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C28C7A4-C750-4595-8F3A-FDABCC15AB7E}"/>
              </a:ext>
            </a:extLst>
          </p:cNvPr>
          <p:cNvPicPr>
            <a:picLocks noChangeAspect="1"/>
          </p:cNvPicPr>
          <p:nvPr/>
        </p:nvPicPr>
        <p:blipFill rotWithShape="1">
          <a:blip r:embed="rId2"/>
          <a:srcRect l="55881" t="25176" r="8530" b="7197"/>
          <a:stretch/>
        </p:blipFill>
        <p:spPr>
          <a:xfrm>
            <a:off x="0" y="1008529"/>
            <a:ext cx="8967097" cy="4800600"/>
          </a:xfrm>
          <a:prstGeom prst="rect">
            <a:avLst/>
          </a:prstGeom>
        </p:spPr>
      </p:pic>
    </p:spTree>
    <p:extLst>
      <p:ext uri="{BB962C8B-B14F-4D97-AF65-F5344CB8AC3E}">
        <p14:creationId xmlns:p14="http://schemas.microsoft.com/office/powerpoint/2010/main" val="4082654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BC1A21-3DB4-41FB-8809-DCD65ED603BF}"/>
              </a:ext>
            </a:extLst>
          </p:cNvPr>
          <p:cNvSpPr/>
          <p:nvPr/>
        </p:nvSpPr>
        <p:spPr>
          <a:xfrm>
            <a:off x="228349" y="2873922"/>
            <a:ext cx="8842764" cy="1015663"/>
          </a:xfrm>
          <a:prstGeom prst="rect">
            <a:avLst/>
          </a:prstGeom>
        </p:spPr>
        <p:txBody>
          <a:bodyPr wrap="square">
            <a:spAutoFit/>
          </a:bodyPr>
          <a:lstStyle/>
          <a:p>
            <a:r>
              <a:rPr lang="en-US" sz="3200" b="1" i="1" dirty="0"/>
              <a:t>All models are wrong, but some are useful</a:t>
            </a:r>
            <a:r>
              <a:rPr lang="en-US" sz="3200" dirty="0"/>
              <a:t>. </a:t>
            </a:r>
          </a:p>
          <a:p>
            <a:endParaRPr lang="en-US" sz="1400" dirty="0"/>
          </a:p>
          <a:p>
            <a:pPr algn="r"/>
            <a:r>
              <a:rPr lang="en-US" dirty="0"/>
              <a:t>George Box</a:t>
            </a:r>
          </a:p>
        </p:txBody>
      </p:sp>
    </p:spTree>
    <p:extLst>
      <p:ext uri="{BB962C8B-B14F-4D97-AF65-F5344CB8AC3E}">
        <p14:creationId xmlns:p14="http://schemas.microsoft.com/office/powerpoint/2010/main" val="253331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919BCB-CAF9-465C-AB07-0178B598CEF1}"/>
              </a:ext>
            </a:extLst>
          </p:cNvPr>
          <p:cNvSpPr/>
          <p:nvPr/>
        </p:nvSpPr>
        <p:spPr>
          <a:xfrm>
            <a:off x="60700" y="610136"/>
            <a:ext cx="8611140" cy="6247864"/>
          </a:xfrm>
          <a:prstGeom prst="rect">
            <a:avLst/>
          </a:prstGeom>
        </p:spPr>
        <p:txBody>
          <a:bodyPr wrap="square">
            <a:spAutoFit/>
          </a:bodyPr>
          <a:lstStyle/>
          <a:p>
            <a:pPr algn="just"/>
            <a:r>
              <a:rPr lang="en-US" sz="1600" b="1" dirty="0"/>
              <a:t>Step 1: Statement of the problem. </a:t>
            </a:r>
            <a:r>
              <a:rPr lang="en-US" sz="1600" dirty="0"/>
              <a:t>Most data modeling studies are performed in a particular application domain. Hence, domain-speciﬁc knowledge and experience are usually necessary in order to come up with a meaningful problem statement.</a:t>
            </a:r>
          </a:p>
          <a:p>
            <a:pPr algn="just"/>
            <a:endParaRPr lang="en-US" sz="1600" dirty="0"/>
          </a:p>
          <a:p>
            <a:pPr algn="just"/>
            <a:r>
              <a:rPr lang="en-US" sz="1600" b="1" dirty="0"/>
              <a:t>Step 2: Hypothesis formulation. </a:t>
            </a:r>
            <a:r>
              <a:rPr lang="en-US" sz="1600" dirty="0"/>
              <a:t>The hypothesis in this step speciﬁes an unknown dependency, which is to be estimated from experimental data. At this step, a modeler usually speciﬁes a set of input and output variables for the unknown dependency and (if possible) a general form of this dependency. </a:t>
            </a:r>
          </a:p>
          <a:p>
            <a:pPr algn="just"/>
            <a:endParaRPr lang="en-US" sz="1600" dirty="0"/>
          </a:p>
          <a:p>
            <a:pPr algn="just"/>
            <a:r>
              <a:rPr lang="en-US" sz="1600" b="1" dirty="0"/>
              <a:t>Step 3: Data generation/experiment design. </a:t>
            </a:r>
            <a:r>
              <a:rPr lang="en-US" sz="1600" dirty="0"/>
              <a:t>This step is concerned with how the data are generated. There are two distinct possibilities. The ﬁrst is when the data generation process is under control of a modeler—it is known as the designed experiment setting in statistics. The second is when the modeler cannot inﬂuence the data generation process—this is known as the observational setting,</a:t>
            </a:r>
          </a:p>
          <a:p>
            <a:pPr algn="just"/>
            <a:endParaRPr lang="en-US" sz="1600" dirty="0"/>
          </a:p>
          <a:p>
            <a:pPr algn="just"/>
            <a:r>
              <a:rPr lang="en-US" sz="1600" b="1" dirty="0"/>
              <a:t>Step 4: </a:t>
            </a:r>
            <a:r>
              <a:rPr lang="en-US" sz="1600" dirty="0"/>
              <a:t>Data collection and preprocessing. This step has to do with both data collection and the subsequent preprocessing of data. Data preprocessing includes (at least) two common tasks: outlier detection/removal and data preprocessing (scaling)/encoding (dimensionality reduction )/feature selection.</a:t>
            </a:r>
          </a:p>
          <a:p>
            <a:pPr algn="just"/>
            <a:endParaRPr lang="en-US" sz="1600" dirty="0"/>
          </a:p>
          <a:p>
            <a:pPr algn="just"/>
            <a:r>
              <a:rPr lang="en-US" sz="1600" b="1" dirty="0"/>
              <a:t>Step 5:</a:t>
            </a:r>
            <a:r>
              <a:rPr lang="en-US" sz="1600" dirty="0"/>
              <a:t> Model estimation. The main goal is to construct models for accurate prediction of future outputs from the (known) input values. The goal of predictive accuracy is also known as generalization capability.</a:t>
            </a:r>
          </a:p>
          <a:p>
            <a:pPr algn="just"/>
            <a:endParaRPr lang="en-US" sz="1600" dirty="0"/>
          </a:p>
          <a:p>
            <a:pPr algn="just"/>
            <a:r>
              <a:rPr lang="en-US" sz="1600" b="1" dirty="0"/>
              <a:t>Step 6: Interpretation </a:t>
            </a:r>
            <a:r>
              <a:rPr lang="en-US" sz="1600" dirty="0"/>
              <a:t>of the model and drawing conclusions. </a:t>
            </a:r>
          </a:p>
        </p:txBody>
      </p:sp>
      <p:cxnSp>
        <p:nvCxnSpPr>
          <p:cNvPr id="3" name="Shape 101">
            <a:extLst>
              <a:ext uri="{FF2B5EF4-FFF2-40B4-BE49-F238E27FC236}">
                <a16:creationId xmlns:a16="http://schemas.microsoft.com/office/drawing/2014/main" id="{DA9B01B2-234A-41CD-B827-722C971D6AA4}"/>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4" name="Shape 100">
            <a:extLst>
              <a:ext uri="{FF2B5EF4-FFF2-40B4-BE49-F238E27FC236}">
                <a16:creationId xmlns:a16="http://schemas.microsoft.com/office/drawing/2014/main" id="{69D6FED5-41CE-4E4B-BA77-36AAB5566A96}"/>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PROCEDIMIENTO GENERAL</a:t>
            </a:r>
          </a:p>
        </p:txBody>
      </p:sp>
      <p:pic>
        <p:nvPicPr>
          <p:cNvPr id="5" name="Shape 102">
            <a:extLst>
              <a:ext uri="{FF2B5EF4-FFF2-40B4-BE49-F238E27FC236}">
                <a16:creationId xmlns:a16="http://schemas.microsoft.com/office/drawing/2014/main" id="{BEF9EBD7-135A-4038-90CF-332CFE9B46D3}"/>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554383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B3D09730-54FD-44B0-9182-81798C45299E}"/>
              </a:ext>
            </a:extLst>
          </p:cNvPr>
          <p:cNvPicPr>
            <a:picLocks noChangeAspect="1"/>
          </p:cNvPicPr>
          <p:nvPr/>
        </p:nvPicPr>
        <p:blipFill>
          <a:blip r:embed="rId2"/>
          <a:stretch>
            <a:fillRect/>
          </a:stretch>
        </p:blipFill>
        <p:spPr>
          <a:xfrm>
            <a:off x="828635" y="0"/>
            <a:ext cx="7486730" cy="6858000"/>
          </a:xfrm>
          <a:prstGeom prst="rect">
            <a:avLst/>
          </a:prstGeom>
        </p:spPr>
      </p:pic>
      <p:cxnSp>
        <p:nvCxnSpPr>
          <p:cNvPr id="4"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a16="http://schemas.microsoft.com/office/drawing/2014/main" id="{D6B0561F-5BA3-4A8B-83B7-0A39A5B5B576}"/>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FLUJO DEL PROBLEMA</a:t>
            </a:r>
          </a:p>
        </p:txBody>
      </p:sp>
      <p:pic>
        <p:nvPicPr>
          <p:cNvPr id="6"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931360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3A4C4D-E2A7-4E95-BF7C-E2AEC4A2BBF5}"/>
              </a:ext>
            </a:extLst>
          </p:cNvPr>
          <p:cNvSpPr>
            <a:spLocks noChangeArrowheads="1"/>
          </p:cNvSpPr>
          <p:nvPr/>
        </p:nvSpPr>
        <p:spPr bwMode="auto">
          <a:xfrm>
            <a:off x="235474" y="3534013"/>
            <a:ext cx="8342142" cy="3323987"/>
          </a:xfrm>
          <a:prstGeom prst="rect">
            <a:avLst/>
          </a:prstGeom>
          <a:noFill/>
          <a:ln>
            <a:noFill/>
          </a:ln>
          <a:effectLst/>
        </p:spPr>
        <p:txBody>
          <a:bodyPr vert="horz" wrap="square" lIns="91440" tIns="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mn-lt"/>
              </a:rPr>
              <a:t>Scikit</a:t>
            </a:r>
            <a:r>
              <a:rPr kumimoji="0" lang="en-US" altLang="en-US" sz="1800" b="0" i="0" u="none" strike="noStrike" cap="none" normalizeH="0" baseline="0" dirty="0">
                <a:ln>
                  <a:noFill/>
                </a:ln>
                <a:solidFill>
                  <a:schemeClr val="tx1"/>
                </a:solidFill>
                <a:effectLst/>
                <a:latin typeface="+mn-lt"/>
              </a:rPr>
              <a:t>-learn es la </a:t>
            </a:r>
            <a:r>
              <a:rPr kumimoji="0" lang="en-US" altLang="en-US" sz="1800" b="0" i="0" u="none" strike="noStrike" cap="none" normalizeH="0" baseline="0" dirty="0" err="1">
                <a:ln>
                  <a:noFill/>
                </a:ln>
                <a:solidFill>
                  <a:schemeClr val="tx1"/>
                </a:solidFill>
                <a:effectLst/>
                <a:latin typeface="+mn-lt"/>
              </a:rPr>
              <a:t>librería</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rPr>
              <a:t>más</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rPr>
              <a:t>usada</a:t>
            </a:r>
            <a:r>
              <a:rPr kumimoji="0" lang="en-US" altLang="en-US" sz="1800" b="0" i="0" u="none" strike="noStrike" cap="none" normalizeH="0" baseline="0" dirty="0">
                <a:ln>
                  <a:noFill/>
                </a:ln>
                <a:solidFill>
                  <a:schemeClr val="tx1"/>
                </a:solidFill>
                <a:effectLst/>
                <a:latin typeface="+mn-lt"/>
              </a:rPr>
              <a:t> de Machine Learning </a:t>
            </a:r>
            <a:r>
              <a:rPr kumimoji="0" lang="en-US" altLang="en-US" sz="1800" b="0" i="0" u="none" strike="noStrike" cap="none" normalizeH="0" baseline="0" dirty="0" err="1">
                <a:ln>
                  <a:noFill/>
                </a:ln>
                <a:solidFill>
                  <a:schemeClr val="tx1"/>
                </a:solidFill>
                <a:effectLst/>
                <a:latin typeface="+mn-lt"/>
              </a:rPr>
              <a:t>tradicional</a:t>
            </a:r>
            <a:r>
              <a:rPr kumimoji="0" lang="en-US" altLang="en-US" sz="1800" b="0" i="0" u="none" strike="noStrike" cap="none" normalizeH="0" baseline="0" dirty="0">
                <a:ln>
                  <a:noFill/>
                </a:ln>
                <a:solidFill>
                  <a:schemeClr val="tx1"/>
                </a:solidFill>
                <a:effectLst/>
                <a:latin typeface="+mn-lt"/>
              </a:rPr>
              <a:t> [Ver ranking de </a:t>
            </a:r>
            <a:r>
              <a:rPr kumimoji="0" lang="en-US" altLang="en-US" sz="1800" b="0" i="0" u="none" strike="noStrike" cap="none" normalizeH="0" baseline="0" dirty="0" err="1">
                <a:ln>
                  <a:noFill/>
                </a:ln>
                <a:solidFill>
                  <a:schemeClr val="tx1"/>
                </a:solidFill>
                <a:effectLst/>
                <a:latin typeface="+mn-lt"/>
              </a:rPr>
              <a:t>Github</a:t>
            </a:r>
            <a:r>
              <a:rPr kumimoji="0" lang="en-US" altLang="en-US" sz="1800" b="0" i="0" u="none" strike="noStrike" cap="none" normalizeH="0" baseline="0" dirty="0">
                <a:ln>
                  <a:noFill/>
                </a:ln>
                <a:solidFill>
                  <a:schemeClr val="tx1"/>
                </a:solidFill>
                <a:effectLst/>
                <a:latin typeface="+mn-lt"/>
              </a:rPr>
              <a:t>](https://github.com/showcases/machine-learning).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mn-lt"/>
              </a:rPr>
              <a:t>La </a:t>
            </a:r>
            <a:r>
              <a:rPr kumimoji="0" lang="en-US" altLang="en-US" sz="1800" b="0" i="0" u="none" strike="noStrike" cap="none" normalizeH="0" baseline="0" dirty="0" err="1">
                <a:ln>
                  <a:noFill/>
                </a:ln>
                <a:solidFill>
                  <a:schemeClr val="tx1"/>
                </a:solidFill>
                <a:effectLst/>
                <a:latin typeface="+mn-lt"/>
              </a:rPr>
              <a:t>librería</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rPr>
              <a:t>incluye</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rPr>
              <a:t>funcionalidades</a:t>
            </a:r>
            <a:r>
              <a:rPr kumimoji="0" lang="en-US" altLang="en-US" sz="1800" b="0" i="0" u="none" strike="noStrike" cap="none" normalizeH="0" baseline="0" dirty="0">
                <a:ln>
                  <a:noFill/>
                </a:ln>
                <a:solidFill>
                  <a:schemeClr val="tx1"/>
                </a:solidFill>
                <a:effectLst/>
                <a:latin typeface="+mn-lt"/>
              </a:rPr>
              <a:t> de: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err="1">
                <a:ln>
                  <a:noFill/>
                </a:ln>
                <a:solidFill>
                  <a:schemeClr val="tx1"/>
                </a:solidFill>
                <a:effectLst/>
                <a:latin typeface="+mn-lt"/>
              </a:rPr>
              <a:t>Preprocesamiento</a:t>
            </a:r>
            <a:r>
              <a:rPr kumimoji="0" lang="en-US" altLang="en-US" sz="1800" b="0" i="0" u="none" strike="noStrike" cap="none" normalizeH="0" baseline="0" dirty="0">
                <a:ln>
                  <a:noFill/>
                </a:ln>
                <a:solidFill>
                  <a:schemeClr val="tx1"/>
                </a:solidFill>
                <a:effectLst/>
                <a:latin typeface="+mn-lt"/>
              </a:rPr>
              <a:t> de </a:t>
            </a:r>
            <a:r>
              <a:rPr kumimoji="0" lang="en-US" altLang="en-US" sz="1800" b="0" i="0" u="none" strike="noStrike" cap="none" normalizeH="0" baseline="0" dirty="0" err="1">
                <a:ln>
                  <a:noFill/>
                </a:ln>
                <a:solidFill>
                  <a:schemeClr val="tx1"/>
                </a:solidFill>
                <a:effectLst/>
                <a:latin typeface="+mn-lt"/>
              </a:rPr>
              <a:t>datos</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rPr>
              <a:t>en</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cs typeface="Courier New" panose="02070309020205020404" pitchFamily="49" charset="0"/>
              </a:rPr>
              <a:t>sklearn.preprocessing</a:t>
            </a:r>
            <a:r>
              <a:rPr kumimoji="0" lang="en-US" altLang="en-US" sz="1800" b="0" i="0" u="none" strike="noStrike" cap="none" normalizeH="0" baseline="0" dirty="0">
                <a:ln>
                  <a:noFill/>
                </a:ln>
                <a:solidFill>
                  <a:schemeClr val="tx1"/>
                </a:solidFill>
                <a:effectLst/>
                <a:latin typeface="+mn-lt"/>
                <a:cs typeface="Courier New" panose="02070309020205020404" pitchFamily="49" charset="0"/>
              </a:rPr>
              <a:t>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err="1">
                <a:ln>
                  <a:noFill/>
                </a:ln>
                <a:solidFill>
                  <a:schemeClr val="tx1"/>
                </a:solidFill>
                <a:effectLst/>
                <a:latin typeface="+mn-lt"/>
              </a:rPr>
              <a:t>Algoritmos</a:t>
            </a:r>
            <a:r>
              <a:rPr kumimoji="0" lang="en-US" altLang="en-US" sz="1800" b="0" i="0" u="none" strike="noStrike" cap="none" normalizeH="0" baseline="0" dirty="0">
                <a:ln>
                  <a:noFill/>
                </a:ln>
                <a:solidFill>
                  <a:schemeClr val="tx1"/>
                </a:solidFill>
                <a:effectLst/>
                <a:latin typeface="+mn-lt"/>
              </a:rPr>
              <a:t> de Machine Learning </a:t>
            </a:r>
            <a:r>
              <a:rPr kumimoji="0" lang="en-US" altLang="en-US" sz="1800" b="0" i="0" u="none" strike="noStrike" cap="none" normalizeH="0" baseline="0" dirty="0" err="1">
                <a:ln>
                  <a:noFill/>
                </a:ln>
                <a:solidFill>
                  <a:schemeClr val="tx1"/>
                </a:solidFill>
                <a:effectLst/>
                <a:latin typeface="+mn-lt"/>
              </a:rPr>
              <a:t>en</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cs typeface="Courier New" panose="02070309020205020404" pitchFamily="49" charset="0"/>
              </a:rPr>
              <a:t>sklearn.linear_model</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cs typeface="Courier New" panose="02070309020205020404" pitchFamily="49" charset="0"/>
              </a:rPr>
              <a:t>sklearn.svm</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cs typeface="Courier New" panose="02070309020205020404" pitchFamily="49" charset="0"/>
              </a:rPr>
              <a:t>sklearn.ensemble</a:t>
            </a:r>
            <a:r>
              <a:rPr kumimoji="0" lang="en-US" altLang="en-US" sz="1800" b="0" i="0" u="none" strike="noStrike" cap="none" normalizeH="0" baseline="0" dirty="0">
                <a:ln>
                  <a:noFill/>
                </a:ln>
                <a:solidFill>
                  <a:schemeClr val="tx1"/>
                </a:solidFill>
                <a:effectLst/>
                <a:latin typeface="+mn-lt"/>
              </a:rPr>
              <a:t>, y </a:t>
            </a:r>
            <a:r>
              <a:rPr kumimoji="0" lang="en-US" altLang="en-US" sz="1800" b="0" i="0" u="none" strike="noStrike" cap="none" normalizeH="0" baseline="0" dirty="0" err="1">
                <a:ln>
                  <a:noFill/>
                </a:ln>
                <a:solidFill>
                  <a:schemeClr val="tx1"/>
                </a:solidFill>
                <a:effectLst/>
                <a:latin typeface="+mn-lt"/>
              </a:rPr>
              <a:t>muchos</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rPr>
              <a:t>más</a:t>
            </a:r>
            <a:r>
              <a:rPr kumimoji="0" lang="en-US" altLang="en-US" sz="1800" b="0" i="0" u="none" strike="noStrike" cap="none" normalizeH="0" baseline="0" dirty="0">
                <a:ln>
                  <a:noFill/>
                </a:ln>
                <a:solidFill>
                  <a:schemeClr val="tx1"/>
                </a:solidFill>
                <a:effectLs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mn-l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0" i="0" u="none" strike="noStrike" cap="none" normalizeH="0" baseline="0" dirty="0" err="1">
                <a:ln>
                  <a:noFill/>
                </a:ln>
                <a:solidFill>
                  <a:schemeClr val="tx1"/>
                </a:solidFill>
                <a:effectLst/>
                <a:latin typeface="+mn-lt"/>
              </a:rPr>
              <a:t>Evaluación</a:t>
            </a:r>
            <a:r>
              <a:rPr kumimoji="0" lang="en-US" altLang="en-US" sz="1800" b="0" i="0" u="none" strike="noStrike" cap="none" normalizeH="0" baseline="0" dirty="0">
                <a:ln>
                  <a:noFill/>
                </a:ln>
                <a:solidFill>
                  <a:schemeClr val="tx1"/>
                </a:solidFill>
                <a:effectLst/>
                <a:latin typeface="+mn-lt"/>
              </a:rPr>
              <a:t> de </a:t>
            </a:r>
            <a:r>
              <a:rPr kumimoji="0" lang="en-US" altLang="en-US" sz="1800" b="0" i="0" u="none" strike="noStrike" cap="none" normalizeH="0" baseline="0" dirty="0" err="1">
                <a:ln>
                  <a:noFill/>
                </a:ln>
                <a:solidFill>
                  <a:schemeClr val="tx1"/>
                </a:solidFill>
                <a:effectLst/>
                <a:latin typeface="+mn-lt"/>
              </a:rPr>
              <a:t>modelos</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rPr>
              <a:t>en</a:t>
            </a:r>
            <a:r>
              <a:rPr kumimoji="0" lang="en-US" altLang="en-US" sz="1800" b="0" i="0" u="none" strike="noStrike" cap="none" normalizeH="0" baseline="0" dirty="0">
                <a:ln>
                  <a:noFill/>
                </a:ln>
                <a:solidFill>
                  <a:schemeClr val="tx1"/>
                </a:solidFill>
                <a:effectLst/>
                <a:latin typeface="+mn-lt"/>
              </a:rPr>
              <a:t> </a:t>
            </a:r>
            <a:r>
              <a:rPr kumimoji="0" lang="en-US" altLang="en-US" sz="1800" b="0" i="0" u="none" strike="noStrike" cap="none" normalizeH="0" baseline="0" dirty="0" err="1">
                <a:ln>
                  <a:noFill/>
                </a:ln>
                <a:solidFill>
                  <a:schemeClr val="tx1"/>
                </a:solidFill>
                <a:effectLst/>
                <a:latin typeface="+mn-lt"/>
                <a:cs typeface="Courier New" panose="02070309020205020404" pitchFamily="49" charset="0"/>
              </a:rPr>
              <a:t>sklearn.model_selection</a:t>
            </a:r>
            <a:r>
              <a:rPr kumimoji="0" lang="en-US" altLang="en-US" sz="1800" b="0" i="0" u="none" strike="noStrike" cap="none" normalizeH="0" baseline="0" dirty="0">
                <a:ln>
                  <a:noFill/>
                </a:ln>
                <a:solidFill>
                  <a:schemeClr val="tx1"/>
                </a:solidFill>
                <a:effectLst/>
                <a:latin typeface="+mn-lt"/>
              </a:rPr>
              <a:t> y </a:t>
            </a:r>
            <a:r>
              <a:rPr kumimoji="0" lang="en-US" altLang="en-US" sz="1800" b="0" i="0" u="none" strike="noStrike" cap="none" normalizeH="0" baseline="0" dirty="0" err="1">
                <a:ln>
                  <a:noFill/>
                </a:ln>
                <a:solidFill>
                  <a:schemeClr val="tx1"/>
                </a:solidFill>
                <a:effectLst/>
                <a:latin typeface="+mn-lt"/>
                <a:cs typeface="Courier New" panose="02070309020205020404" pitchFamily="49" charset="0"/>
              </a:rPr>
              <a:t>sklearn.metrics</a:t>
            </a:r>
            <a:r>
              <a:rPr kumimoji="0" lang="en-US" altLang="en-US" sz="1800" b="0" i="0" u="none" strike="noStrike" cap="none" normalizeH="0" baseline="0" dirty="0">
                <a:ln>
                  <a:noFill/>
                </a:ln>
                <a:solidFill>
                  <a:schemeClr val="tx1"/>
                </a:solidFill>
                <a:effectLst/>
                <a:latin typeface="+mn-lt"/>
              </a:rPr>
              <a:t>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mn-lt"/>
            </a:endParaRPr>
          </a:p>
        </p:txBody>
      </p:sp>
      <p:cxnSp>
        <p:nvCxnSpPr>
          <p:cNvPr id="3"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4" name="Shape 100">
            <a:extLst>
              <a:ext uri="{FF2B5EF4-FFF2-40B4-BE49-F238E27FC236}">
                <a16:creationId xmlns:a16="http://schemas.microsoft.com/office/drawing/2014/main" id="{D6B0561F-5BA3-4A8B-83B7-0A39A5B5B576}"/>
              </a:ext>
            </a:extLst>
          </p:cNvPr>
          <p:cNvSpPr txBox="1"/>
          <p:nvPr/>
        </p:nvSpPr>
        <p:spPr>
          <a:xfrm>
            <a:off x="60700" y="-18712"/>
            <a:ext cx="5567743" cy="523220"/>
          </a:xfrm>
          <a:prstGeom prst="rect">
            <a:avLst/>
          </a:prstGeom>
          <a:noFill/>
          <a:ln>
            <a:noFill/>
          </a:ln>
        </p:spPr>
        <p:txBody>
          <a:bodyPr spcFirstLastPara="1" wrap="square" lIns="91425" tIns="45700" rIns="91425" bIns="45700" anchor="t" anchorCtr="0">
            <a:noAutofit/>
          </a:bodyPr>
          <a:lstStyle/>
          <a:p>
            <a:pPr lvl="0"/>
            <a:r>
              <a:rPr lang="es-CO" sz="2800" b="1" dirty="0" err="1">
                <a:solidFill>
                  <a:schemeClr val="dk1"/>
                </a:solidFill>
                <a:latin typeface="Calibri"/>
                <a:ea typeface="Calibri"/>
                <a:cs typeface="Calibri"/>
                <a:sym typeface="Calibri"/>
              </a:rPr>
              <a:t>Science</a:t>
            </a:r>
            <a:r>
              <a:rPr lang="es-CO" sz="2800" b="1" dirty="0">
                <a:solidFill>
                  <a:schemeClr val="dk1"/>
                </a:solidFill>
                <a:latin typeface="Calibri"/>
                <a:ea typeface="Calibri"/>
                <a:cs typeface="Calibri"/>
                <a:sym typeface="Calibri"/>
              </a:rPr>
              <a:t> kit </a:t>
            </a:r>
            <a:r>
              <a:rPr lang="es-CO" sz="2800" b="1" dirty="0" err="1">
                <a:solidFill>
                  <a:schemeClr val="dk1"/>
                </a:solidFill>
                <a:latin typeface="Calibri"/>
                <a:ea typeface="Calibri"/>
                <a:cs typeface="Calibri"/>
                <a:sym typeface="Calibri"/>
              </a:rPr>
              <a:t>learning</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scikit-learn</a:t>
            </a:r>
            <a:r>
              <a:rPr lang="es-CO" sz="2800" b="1" dirty="0">
                <a:solidFill>
                  <a:schemeClr val="dk1"/>
                </a:solidFill>
                <a:latin typeface="Calibri"/>
                <a:ea typeface="Calibri"/>
                <a:cs typeface="Calibri"/>
                <a:sym typeface="Calibri"/>
              </a:rPr>
              <a:t>)</a:t>
            </a:r>
          </a:p>
        </p:txBody>
      </p:sp>
      <p:pic>
        <p:nvPicPr>
          <p:cNvPr id="1026" name="Picture 2" descr="Resultado de imagen para sklearn"/>
          <p:cNvPicPr>
            <a:picLocks noChangeAspect="1" noChangeArrowheads="1"/>
          </p:cNvPicPr>
          <p:nvPr/>
        </p:nvPicPr>
        <p:blipFill rotWithShape="1">
          <a:blip r:embed="rId2">
            <a:extLst>
              <a:ext uri="{28A0092B-C50C-407E-A947-70E740481C1C}">
                <a14:useLocalDpi xmlns:a14="http://schemas.microsoft.com/office/drawing/2010/main" val="0"/>
              </a:ext>
            </a:extLst>
          </a:blip>
          <a:srcRect t="12048" b="20476"/>
          <a:stretch/>
        </p:blipFill>
        <p:spPr bwMode="auto">
          <a:xfrm>
            <a:off x="1410932" y="710213"/>
            <a:ext cx="5991225" cy="2467993"/>
          </a:xfrm>
          <a:prstGeom prst="rect">
            <a:avLst/>
          </a:prstGeom>
          <a:noFill/>
          <a:extLst>
            <a:ext uri="{909E8E84-426E-40DD-AFC4-6F175D3DCCD1}">
              <a14:hiddenFill xmlns:a14="http://schemas.microsoft.com/office/drawing/2010/main">
                <a:solidFill>
                  <a:srgbClr val="FFFFFF"/>
                </a:solidFill>
              </a14:hiddenFill>
            </a:ext>
          </a:extLst>
        </p:spPr>
      </p:pic>
      <p:pic>
        <p:nvPicPr>
          <p:cNvPr id="6"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888065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sklearn"/>
          <p:cNvPicPr>
            <a:picLocks noChangeAspect="1" noChangeArrowheads="1"/>
          </p:cNvPicPr>
          <p:nvPr/>
        </p:nvPicPr>
        <p:blipFill rotWithShape="1">
          <a:blip r:embed="rId2">
            <a:extLst>
              <a:ext uri="{28A0092B-C50C-407E-A947-70E740481C1C}">
                <a14:useLocalDpi xmlns:a14="http://schemas.microsoft.com/office/drawing/2010/main" val="0"/>
              </a:ext>
            </a:extLst>
          </a:blip>
          <a:srcRect l="2212" t="3365" r="2431" b="7130"/>
          <a:stretch/>
        </p:blipFill>
        <p:spPr bwMode="auto">
          <a:xfrm>
            <a:off x="190121" y="1317258"/>
            <a:ext cx="8483097" cy="463086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6" name="Shape 100">
            <a:extLst>
              <a:ext uri="{FF2B5EF4-FFF2-40B4-BE49-F238E27FC236}">
                <a16:creationId xmlns:a16="http://schemas.microsoft.com/office/drawing/2014/main" id="{D6B0561F-5BA3-4A8B-83B7-0A39A5B5B576}"/>
              </a:ext>
            </a:extLst>
          </p:cNvPr>
          <p:cNvSpPr txBox="1"/>
          <p:nvPr/>
        </p:nvSpPr>
        <p:spPr>
          <a:xfrm>
            <a:off x="60700" y="-18712"/>
            <a:ext cx="5567743" cy="523220"/>
          </a:xfrm>
          <a:prstGeom prst="rect">
            <a:avLst/>
          </a:prstGeom>
          <a:noFill/>
          <a:ln>
            <a:noFill/>
          </a:ln>
        </p:spPr>
        <p:txBody>
          <a:bodyPr spcFirstLastPara="1" wrap="square" lIns="91425" tIns="45700" rIns="91425" bIns="45700" anchor="t" anchorCtr="0">
            <a:noAutofit/>
          </a:bodyPr>
          <a:lstStyle/>
          <a:p>
            <a:pPr lvl="0"/>
            <a:r>
              <a:rPr lang="es-CO" sz="2800" b="1" dirty="0" err="1">
                <a:solidFill>
                  <a:schemeClr val="dk1"/>
                </a:solidFill>
                <a:latin typeface="Calibri"/>
                <a:ea typeface="Calibri"/>
                <a:cs typeface="Calibri"/>
                <a:sym typeface="Calibri"/>
              </a:rPr>
              <a:t>Science</a:t>
            </a:r>
            <a:r>
              <a:rPr lang="es-CO" sz="2800" b="1" dirty="0">
                <a:solidFill>
                  <a:schemeClr val="dk1"/>
                </a:solidFill>
                <a:latin typeface="Calibri"/>
                <a:ea typeface="Calibri"/>
                <a:cs typeface="Calibri"/>
                <a:sym typeface="Calibri"/>
              </a:rPr>
              <a:t> kit </a:t>
            </a:r>
            <a:r>
              <a:rPr lang="es-CO" sz="2800" b="1" dirty="0" err="1">
                <a:solidFill>
                  <a:schemeClr val="dk1"/>
                </a:solidFill>
                <a:latin typeface="Calibri"/>
                <a:ea typeface="Calibri"/>
                <a:cs typeface="Calibri"/>
                <a:sym typeface="Calibri"/>
              </a:rPr>
              <a:t>learning</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scikit-learn</a:t>
            </a:r>
            <a:r>
              <a:rPr lang="es-CO" sz="2800" b="1" dirty="0">
                <a:solidFill>
                  <a:schemeClr val="dk1"/>
                </a:solidFill>
                <a:latin typeface="Calibri"/>
                <a:ea typeface="Calibri"/>
                <a:cs typeface="Calibri"/>
                <a:sym typeface="Calibri"/>
              </a:rPr>
              <a:t>)</a:t>
            </a:r>
          </a:p>
        </p:txBody>
      </p:sp>
      <p:pic>
        <p:nvPicPr>
          <p:cNvPr id="7"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281999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9E7EDC4A-3C6A-471F-B5E7-C06171A3E496}"/>
              </a:ext>
            </a:extLst>
          </p:cNvPr>
          <p:cNvPicPr>
            <a:picLocks noChangeAspect="1"/>
          </p:cNvPicPr>
          <p:nvPr/>
        </p:nvPicPr>
        <p:blipFill>
          <a:blip r:embed="rId2"/>
          <a:stretch>
            <a:fillRect/>
          </a:stretch>
        </p:blipFill>
        <p:spPr>
          <a:xfrm>
            <a:off x="1899488" y="0"/>
            <a:ext cx="5345024" cy="6858000"/>
          </a:xfrm>
          <a:prstGeom prst="rect">
            <a:avLst/>
          </a:prstGeom>
        </p:spPr>
      </p:pic>
      <p:cxnSp>
        <p:nvCxnSpPr>
          <p:cNvPr id="3"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4" name="Shape 100">
            <a:extLst>
              <a:ext uri="{FF2B5EF4-FFF2-40B4-BE49-F238E27FC236}">
                <a16:creationId xmlns:a16="http://schemas.microsoft.com/office/drawing/2014/main" id="{D6B0561F-5BA3-4A8B-83B7-0A39A5B5B576}"/>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FLUJO DEL PROBLEMA</a:t>
            </a:r>
          </a:p>
        </p:txBody>
      </p:sp>
      <p:pic>
        <p:nvPicPr>
          <p:cNvPr id="5"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203310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2F2CF87C-A514-43FB-ADAE-5ECA5BF9E103}"/>
              </a:ext>
            </a:extLst>
          </p:cNvPr>
          <p:cNvPicPr>
            <a:picLocks noChangeAspect="1"/>
          </p:cNvPicPr>
          <p:nvPr/>
        </p:nvPicPr>
        <p:blipFill>
          <a:blip r:embed="rId2"/>
          <a:stretch>
            <a:fillRect/>
          </a:stretch>
        </p:blipFill>
        <p:spPr>
          <a:xfrm>
            <a:off x="740979" y="0"/>
            <a:ext cx="7662041" cy="6858000"/>
          </a:xfrm>
          <a:prstGeom prst="rect">
            <a:avLst/>
          </a:prstGeom>
        </p:spPr>
      </p:pic>
      <p:cxnSp>
        <p:nvCxnSpPr>
          <p:cNvPr id="3"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4" name="Shape 100">
            <a:extLst>
              <a:ext uri="{FF2B5EF4-FFF2-40B4-BE49-F238E27FC236}">
                <a16:creationId xmlns:a16="http://schemas.microsoft.com/office/drawing/2014/main" id="{D6B0561F-5BA3-4A8B-83B7-0A39A5B5B576}"/>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FLUJO DEL PROBLEMA</a:t>
            </a:r>
          </a:p>
        </p:txBody>
      </p:sp>
      <p:pic>
        <p:nvPicPr>
          <p:cNvPr id="6"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435251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770775"/>
            <a:ext cx="9144000" cy="5119340"/>
          </a:xfrm>
          <a:prstGeom prst="rect">
            <a:avLst/>
          </a:prstGeom>
        </p:spPr>
      </p:pic>
      <p:cxnSp>
        <p:nvCxnSpPr>
          <p:cNvPr id="3"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4" name="Shape 100">
            <a:extLst>
              <a:ext uri="{FF2B5EF4-FFF2-40B4-BE49-F238E27FC236}">
                <a16:creationId xmlns:a16="http://schemas.microsoft.com/office/drawing/2014/main" id="{D6B0561F-5BA3-4A8B-83B7-0A39A5B5B576}"/>
              </a:ext>
            </a:extLst>
          </p:cNvPr>
          <p:cNvSpPr txBox="1"/>
          <p:nvPr/>
        </p:nvSpPr>
        <p:spPr>
          <a:xfrm>
            <a:off x="60700" y="-18712"/>
            <a:ext cx="5567743" cy="523220"/>
          </a:xfrm>
          <a:prstGeom prst="rect">
            <a:avLst/>
          </a:prstGeom>
          <a:noFill/>
          <a:ln>
            <a:noFill/>
          </a:ln>
        </p:spPr>
        <p:txBody>
          <a:bodyPr spcFirstLastPara="1" wrap="square" lIns="91425" tIns="45700" rIns="91425" bIns="45700" anchor="t" anchorCtr="0">
            <a:noAutofit/>
          </a:bodyPr>
          <a:lstStyle/>
          <a:p>
            <a:pPr lvl="0"/>
            <a:r>
              <a:rPr lang="es-CO" sz="2800" b="1" dirty="0" err="1">
                <a:solidFill>
                  <a:schemeClr val="dk1"/>
                </a:solidFill>
                <a:latin typeface="Calibri"/>
                <a:ea typeface="Calibri"/>
                <a:cs typeface="Calibri"/>
                <a:sym typeface="Calibri"/>
              </a:rPr>
              <a:t>Science</a:t>
            </a:r>
            <a:r>
              <a:rPr lang="es-CO" sz="2800" b="1" dirty="0">
                <a:solidFill>
                  <a:schemeClr val="dk1"/>
                </a:solidFill>
                <a:latin typeface="Calibri"/>
                <a:ea typeface="Calibri"/>
                <a:cs typeface="Calibri"/>
                <a:sym typeface="Calibri"/>
              </a:rPr>
              <a:t> kit </a:t>
            </a:r>
            <a:r>
              <a:rPr lang="es-CO" sz="2800" b="1" dirty="0" err="1">
                <a:solidFill>
                  <a:schemeClr val="dk1"/>
                </a:solidFill>
                <a:latin typeface="Calibri"/>
                <a:ea typeface="Calibri"/>
                <a:cs typeface="Calibri"/>
                <a:sym typeface="Calibri"/>
              </a:rPr>
              <a:t>learning</a:t>
            </a:r>
            <a:r>
              <a:rPr lang="es-CO" sz="2800" b="1" dirty="0">
                <a:solidFill>
                  <a:schemeClr val="dk1"/>
                </a:solidFill>
                <a:latin typeface="Calibri"/>
                <a:ea typeface="Calibri"/>
                <a:cs typeface="Calibri"/>
                <a:sym typeface="Calibri"/>
              </a:rPr>
              <a:t> (</a:t>
            </a:r>
            <a:r>
              <a:rPr lang="es-CO" sz="2800" b="1" dirty="0" err="1">
                <a:solidFill>
                  <a:schemeClr val="dk1"/>
                </a:solidFill>
                <a:latin typeface="Calibri"/>
                <a:ea typeface="Calibri"/>
                <a:cs typeface="Calibri"/>
                <a:sym typeface="Calibri"/>
              </a:rPr>
              <a:t>scikit-learn</a:t>
            </a:r>
            <a:r>
              <a:rPr lang="es-CO" sz="2800" b="1" dirty="0">
                <a:solidFill>
                  <a:schemeClr val="dk1"/>
                </a:solidFill>
                <a:latin typeface="Calibri"/>
                <a:ea typeface="Calibri"/>
                <a:cs typeface="Calibri"/>
                <a:sym typeface="Calibri"/>
              </a:rPr>
              <a:t>)</a:t>
            </a:r>
          </a:p>
        </p:txBody>
      </p:sp>
      <p:pic>
        <p:nvPicPr>
          <p:cNvPr id="5"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882999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low chart shows which algorithms to use when">
            <a:extLst>
              <a:ext uri="{FF2B5EF4-FFF2-40B4-BE49-F238E27FC236}">
                <a16:creationId xmlns:a16="http://schemas.microsoft.com/office/drawing/2014/main" id="{46BFC166-7B18-40D7-9452-92A42FA47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89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616745-B3C4-4800-AC89-51A08F17E195}"/>
              </a:ext>
            </a:extLst>
          </p:cNvPr>
          <p:cNvPicPr>
            <a:picLocks noChangeAspect="1"/>
          </p:cNvPicPr>
          <p:nvPr/>
        </p:nvPicPr>
        <p:blipFill>
          <a:blip r:embed="rId2"/>
          <a:stretch>
            <a:fillRect/>
          </a:stretch>
        </p:blipFill>
        <p:spPr>
          <a:xfrm>
            <a:off x="177574" y="1130182"/>
            <a:ext cx="8788852" cy="4597636"/>
          </a:xfrm>
          <a:prstGeom prst="rect">
            <a:avLst/>
          </a:prstGeom>
        </p:spPr>
      </p:pic>
      <p:cxnSp>
        <p:nvCxnSpPr>
          <p:cNvPr id="3"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4" name="Shape 100">
            <a:extLst>
              <a:ext uri="{FF2B5EF4-FFF2-40B4-BE49-F238E27FC236}">
                <a16:creationId xmlns:a16="http://schemas.microsoft.com/office/drawing/2014/main" id="{D6B0561F-5BA3-4A8B-83B7-0A39A5B5B576}"/>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FLUJO DEL PROBLEMA</a:t>
            </a:r>
          </a:p>
        </p:txBody>
      </p:sp>
      <p:pic>
        <p:nvPicPr>
          <p:cNvPr id="6"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561170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3A261B8-A4D7-4124-B70C-BB07CE7D7C14}"/>
              </a:ext>
            </a:extLst>
          </p:cNvPr>
          <p:cNvPicPr>
            <a:picLocks noChangeAspect="1"/>
          </p:cNvPicPr>
          <p:nvPr/>
        </p:nvPicPr>
        <p:blipFill>
          <a:blip r:embed="rId2"/>
          <a:stretch>
            <a:fillRect/>
          </a:stretch>
        </p:blipFill>
        <p:spPr>
          <a:xfrm>
            <a:off x="1338262" y="1457325"/>
            <a:ext cx="6467475" cy="3943350"/>
          </a:xfrm>
          <a:prstGeom prst="rect">
            <a:avLst/>
          </a:prstGeom>
        </p:spPr>
      </p:pic>
      <p:sp>
        <p:nvSpPr>
          <p:cNvPr id="4" name="TextBox 3">
            <a:extLst>
              <a:ext uri="{FF2B5EF4-FFF2-40B4-BE49-F238E27FC236}">
                <a16:creationId xmlns:a16="http://schemas.microsoft.com/office/drawing/2014/main" id="{1E3FAB81-7A32-4DDB-B1E6-B7D63EF39345}"/>
              </a:ext>
            </a:extLst>
          </p:cNvPr>
          <p:cNvSpPr txBox="1"/>
          <p:nvPr/>
        </p:nvSpPr>
        <p:spPr>
          <a:xfrm>
            <a:off x="3188874" y="852928"/>
            <a:ext cx="5113613" cy="307777"/>
          </a:xfrm>
          <a:prstGeom prst="rect">
            <a:avLst/>
          </a:prstGeom>
          <a:noFill/>
        </p:spPr>
        <p:txBody>
          <a:bodyPr wrap="square" rtlCol="0">
            <a:spAutoFit/>
          </a:bodyPr>
          <a:lstStyle/>
          <a:p>
            <a:r>
              <a:rPr lang="en-US" dirty="0" err="1"/>
              <a:t>Piramide</a:t>
            </a:r>
            <a:r>
              <a:rPr lang="en-US" dirty="0"/>
              <a:t> de Maslow para Machine Learning</a:t>
            </a:r>
          </a:p>
        </p:txBody>
      </p:sp>
      <p:cxnSp>
        <p:nvCxnSpPr>
          <p:cNvPr id="5"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6" name="Shape 100">
            <a:extLst>
              <a:ext uri="{FF2B5EF4-FFF2-40B4-BE49-F238E27FC236}">
                <a16:creationId xmlns:a16="http://schemas.microsoft.com/office/drawing/2014/main" id="{D6B0561F-5BA3-4A8B-83B7-0A39A5B5B576}"/>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FLUJO DEL PROBLEMA</a:t>
            </a:r>
          </a:p>
        </p:txBody>
      </p:sp>
      <p:pic>
        <p:nvPicPr>
          <p:cNvPr id="7"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4017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3286" y="798198"/>
            <a:ext cx="8445261" cy="923330"/>
          </a:xfrm>
          <a:prstGeom prst="rect">
            <a:avLst/>
          </a:prstGeom>
        </p:spPr>
        <p:txBody>
          <a:bodyPr wrap="square">
            <a:spAutoFit/>
          </a:bodyPr>
          <a:lstStyle/>
          <a:p>
            <a:pPr algn="just"/>
            <a:r>
              <a:rPr lang="en-US" sz="1800" i="1" dirty="0"/>
              <a:t>“A computer program is said to learn from experience E with respect to some class of tasks T and performance measure P, if its performance at tasks in T, as measured by P, improves </a:t>
            </a:r>
            <a:r>
              <a:rPr lang="es-CO" sz="1800" i="1" dirty="0" err="1"/>
              <a:t>with</a:t>
            </a:r>
            <a:r>
              <a:rPr lang="es-CO" sz="1800" i="1" dirty="0"/>
              <a:t> </a:t>
            </a:r>
            <a:r>
              <a:rPr lang="es-CO" sz="1800" i="1" dirty="0" err="1"/>
              <a:t>experience</a:t>
            </a:r>
            <a:r>
              <a:rPr lang="es-CO" sz="1800" i="1" dirty="0"/>
              <a:t> E.”</a:t>
            </a:r>
            <a:endParaRPr lang="es-CO" sz="1800" dirty="0"/>
          </a:p>
        </p:txBody>
      </p:sp>
      <p:pic>
        <p:nvPicPr>
          <p:cNvPr id="3" name="Imagen 2"/>
          <p:cNvPicPr>
            <a:picLocks noChangeAspect="1"/>
          </p:cNvPicPr>
          <p:nvPr/>
        </p:nvPicPr>
        <p:blipFill>
          <a:blip r:embed="rId2"/>
          <a:stretch>
            <a:fillRect/>
          </a:stretch>
        </p:blipFill>
        <p:spPr>
          <a:xfrm>
            <a:off x="2044461" y="2439002"/>
            <a:ext cx="4316325" cy="3899496"/>
          </a:xfrm>
          <a:prstGeom prst="rect">
            <a:avLst/>
          </a:prstGeom>
        </p:spPr>
      </p:pic>
      <p:cxnSp>
        <p:nvCxnSpPr>
          <p:cNvPr id="4" name="Shape 101">
            <a:extLst>
              <a:ext uri="{FF2B5EF4-FFF2-40B4-BE49-F238E27FC236}">
                <a16:creationId xmlns:a16="http://schemas.microsoft.com/office/drawing/2014/main" id="{6FA47978-BEA1-4B7E-9AC1-656C5CB8B98E}"/>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102">
            <a:extLst>
              <a:ext uri="{FF2B5EF4-FFF2-40B4-BE49-F238E27FC236}">
                <a16:creationId xmlns:a16="http://schemas.microsoft.com/office/drawing/2014/main" id="{5C764FDB-49AE-4198-9125-9AD89F6F1C65}"/>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6" name="Shape 100">
            <a:extLst>
              <a:ext uri="{FF2B5EF4-FFF2-40B4-BE49-F238E27FC236}">
                <a16:creationId xmlns:a16="http://schemas.microsoft.com/office/drawing/2014/main" id="{BC0B68FB-6BB2-4058-A2E4-F63802BE387C}"/>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MACHINE </a:t>
            </a:r>
            <a:r>
              <a:rPr lang="es-CO" sz="2800" b="1" dirty="0" err="1">
                <a:solidFill>
                  <a:schemeClr val="dk1"/>
                </a:solidFill>
                <a:latin typeface="Calibri"/>
                <a:ea typeface="Calibri"/>
                <a:cs typeface="Calibri"/>
                <a:sym typeface="Calibri"/>
              </a:rPr>
              <a:t>LEARNING</a:t>
            </a:r>
            <a:endParaRPr lang="es-CO" sz="28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9640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1381125"/>
            <a:ext cx="8953500" cy="4095750"/>
          </a:xfrm>
          <a:prstGeom prst="rect">
            <a:avLst/>
          </a:prstGeom>
        </p:spPr>
      </p:pic>
      <p:cxnSp>
        <p:nvCxnSpPr>
          <p:cNvPr id="5"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6" name="Shape 100">
            <a:extLst>
              <a:ext uri="{FF2B5EF4-FFF2-40B4-BE49-F238E27FC236}">
                <a16:creationId xmlns:a16="http://schemas.microsoft.com/office/drawing/2014/main" id="{D6B0561F-5BA3-4A8B-83B7-0A39A5B5B576}"/>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FLUJO DEL PROBLEMA</a:t>
            </a:r>
          </a:p>
        </p:txBody>
      </p:sp>
      <p:pic>
        <p:nvPicPr>
          <p:cNvPr id="7"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941014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286000" y="2521059"/>
            <a:ext cx="4572000" cy="1815882"/>
          </a:xfrm>
          <a:prstGeom prst="rect">
            <a:avLst/>
          </a:prstGeom>
        </p:spPr>
        <p:txBody>
          <a:bodyPr>
            <a:spAutoFit/>
          </a:bodyPr>
          <a:lstStyle/>
          <a:p>
            <a:r>
              <a:rPr lang="en-US" b="1" dirty="0">
                <a:latin typeface="Helvetica Neue"/>
              </a:rPr>
              <a:t>#1 - Exploratory Analysis</a:t>
            </a:r>
            <a:br>
              <a:rPr lang="en-US" dirty="0"/>
            </a:br>
            <a:br>
              <a:rPr lang="en-US" dirty="0"/>
            </a:br>
            <a:r>
              <a:rPr lang="en-US" dirty="0">
                <a:latin typeface="Helvetica Neue"/>
              </a:rPr>
              <a:t>Exploratory Analysis is the process of "getting to know" the dataset before you begin your modeling or other analyses. It consists of plotting key charts, displaying key statistics, and digging into the dataset—often into individual observations—to make sure you have everything you need to complete your project.</a:t>
            </a:r>
            <a:endParaRPr lang="es-CO" dirty="0"/>
          </a:p>
        </p:txBody>
      </p:sp>
    </p:spTree>
    <p:extLst>
      <p:ext uri="{BB962C8B-B14F-4D97-AF65-F5344CB8AC3E}">
        <p14:creationId xmlns:p14="http://schemas.microsoft.com/office/powerpoint/2010/main" val="2528607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86000" y="2413338"/>
            <a:ext cx="4572000" cy="2031325"/>
          </a:xfrm>
          <a:prstGeom prst="rect">
            <a:avLst/>
          </a:prstGeom>
        </p:spPr>
        <p:txBody>
          <a:bodyPr>
            <a:spAutoFit/>
          </a:bodyPr>
          <a:lstStyle/>
          <a:p>
            <a:r>
              <a:rPr lang="en-US" b="1" dirty="0">
                <a:latin typeface="Helvetica Neue"/>
              </a:rPr>
              <a:t>#2 - Data Cleaning</a:t>
            </a:r>
            <a:br>
              <a:rPr lang="en-US" dirty="0"/>
            </a:br>
            <a:br>
              <a:rPr lang="en-US" dirty="0"/>
            </a:br>
            <a:r>
              <a:rPr lang="en-US" dirty="0">
                <a:latin typeface="Helvetica Neue"/>
              </a:rPr>
              <a:t>In real-world problems, better data beats fancier algorithms every single time. Garbage in gets you garbage out. On the flipside, if you have a clean dataset, even simple algorithms can learn useful insights from it. While it's not the "sexiest" part of machine learning, proper data cleaning will make or break your project.</a:t>
            </a:r>
            <a:endParaRPr lang="es-CO" dirty="0"/>
          </a:p>
        </p:txBody>
      </p:sp>
    </p:spTree>
    <p:extLst>
      <p:ext uri="{BB962C8B-B14F-4D97-AF65-F5344CB8AC3E}">
        <p14:creationId xmlns:p14="http://schemas.microsoft.com/office/powerpoint/2010/main" val="3872960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86000" y="2521059"/>
            <a:ext cx="4572000" cy="1815882"/>
          </a:xfrm>
          <a:prstGeom prst="rect">
            <a:avLst/>
          </a:prstGeom>
        </p:spPr>
        <p:txBody>
          <a:bodyPr>
            <a:spAutoFit/>
          </a:bodyPr>
          <a:lstStyle/>
          <a:p>
            <a:r>
              <a:rPr lang="en-US" b="1" dirty="0">
                <a:latin typeface="Helvetica Neue"/>
              </a:rPr>
              <a:t>#3 - Feature Engineering</a:t>
            </a:r>
            <a:br>
              <a:rPr lang="en-US" dirty="0"/>
            </a:br>
            <a:br>
              <a:rPr lang="en-US" dirty="0"/>
            </a:br>
            <a:r>
              <a:rPr lang="en-US" dirty="0">
                <a:latin typeface="Helvetica Neue"/>
              </a:rPr>
              <a:t>Feature engineering is the process of creating new input features using your dataset. This is one of the best ways data scientists add value to the ML process and improve model results, as you're able to incorporate domain knowledge with feature engineering.</a:t>
            </a:r>
            <a:endParaRPr lang="es-CO" dirty="0"/>
          </a:p>
        </p:txBody>
      </p:sp>
    </p:spTree>
    <p:extLst>
      <p:ext uri="{BB962C8B-B14F-4D97-AF65-F5344CB8AC3E}">
        <p14:creationId xmlns:p14="http://schemas.microsoft.com/office/powerpoint/2010/main" val="3832721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806244" y="2001005"/>
            <a:ext cx="7354529"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sz="1200" b="1" i="0" u="none" strike="noStrike" cap="none" normalizeH="0" baseline="0">
                <a:ln>
                  <a:noFill/>
                </a:ln>
                <a:solidFill>
                  <a:srgbClr val="000000"/>
                </a:solidFill>
                <a:effectLst/>
                <a:latin typeface="Helvetica Neue"/>
              </a:rPr>
              <a:t>#4 - Algorithm Selection</a:t>
            </a:r>
            <a:br>
              <a:rPr kumimoji="0" lang="es-CO" sz="600" b="0" i="0" u="none" strike="noStrike" cap="none" normalizeH="0" baseline="0">
                <a:ln>
                  <a:noFill/>
                </a:ln>
                <a:solidFill>
                  <a:schemeClr val="tx1"/>
                </a:solidFill>
                <a:effectLst/>
              </a:rPr>
            </a:br>
            <a:br>
              <a:rPr kumimoji="0" lang="es-CO" sz="1800" b="0" i="0" u="none" strike="noStrike" cap="none" normalizeH="0" baseline="0">
                <a:ln>
                  <a:noFill/>
                </a:ln>
                <a:solidFill>
                  <a:schemeClr val="tx1"/>
                </a:solidFill>
                <a:effectLst/>
                <a:latin typeface="Arial" panose="020B0604020202020204" pitchFamily="34" charset="0"/>
              </a:rPr>
            </a:br>
            <a:r>
              <a:rPr kumimoji="0" lang="es-CO" sz="1200" b="0" i="0" u="none" strike="noStrike" cap="none" normalizeH="0" baseline="0">
                <a:ln>
                  <a:noFill/>
                </a:ln>
                <a:solidFill>
                  <a:srgbClr val="000000"/>
                </a:solidFill>
                <a:effectLst/>
                <a:latin typeface="Helvetica Neue"/>
              </a:rPr>
              <a:t>For business use cases of DS and ML, it's important to choose modern algorithms that are relevant and applicable to the problem. Generally speaking, the best place for beginners to start are tree ensembles (e.g. random forests), as they are very effective </a:t>
            </a:r>
            <a:r>
              <a:rPr kumimoji="0" lang="es-CO" sz="1200" b="0" i="1" u="none" strike="noStrike" cap="none" normalizeH="0" baseline="0">
                <a:ln>
                  <a:noFill/>
                </a:ln>
                <a:solidFill>
                  <a:srgbClr val="000000"/>
                </a:solidFill>
                <a:effectLst/>
                <a:latin typeface="Helvetica Neue"/>
              </a:rPr>
              <a:t>general-purpose</a:t>
            </a:r>
            <a:r>
              <a:rPr kumimoji="0" lang="es-CO" sz="1200" b="0" i="0" u="none" strike="noStrike" cap="none" normalizeH="0" baseline="0">
                <a:ln>
                  <a:noFill/>
                </a:ln>
                <a:solidFill>
                  <a:srgbClr val="000000"/>
                </a:solidFill>
                <a:effectLst/>
                <a:latin typeface="Helvetica Neue"/>
              </a:rPr>
              <a:t> algorithms. Don't jump into neural nets and deep learning right away, as those tend to have more niche use-cases.</a:t>
            </a:r>
            <a:r>
              <a:rPr kumimoji="0" lang="es-CO" sz="600" b="0" i="0" u="none" strike="noStrike" cap="none" normalizeH="0" baseline="0">
                <a:ln>
                  <a:noFill/>
                </a:ln>
                <a:solidFill>
                  <a:schemeClr val="tx1"/>
                </a:solidFill>
                <a:effectLst/>
              </a:rPr>
              <a:t> </a:t>
            </a:r>
            <a:endParaRPr kumimoji="0" lang="es-C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3033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2286000" y="2521059"/>
            <a:ext cx="4572000" cy="1815882"/>
          </a:xfrm>
          <a:prstGeom prst="rect">
            <a:avLst/>
          </a:prstGeom>
        </p:spPr>
        <p:txBody>
          <a:bodyPr>
            <a:spAutoFit/>
          </a:bodyPr>
          <a:lstStyle/>
          <a:p>
            <a:r>
              <a:rPr lang="en-US" b="1" dirty="0">
                <a:latin typeface="Helvetica Neue"/>
              </a:rPr>
              <a:t>#5 - Model Training</a:t>
            </a:r>
            <a:br>
              <a:rPr lang="en-US" dirty="0"/>
            </a:br>
            <a:br>
              <a:rPr lang="en-US" dirty="0"/>
            </a:br>
            <a:r>
              <a:rPr lang="en-US" dirty="0">
                <a:latin typeface="Helvetica Neue"/>
              </a:rPr>
              <a:t>Once you have the previous steps down, training a professional-level model is actually pretty straightforward and formulaic. There are few best practices, such as cross-validation and train/test splitting, that you'll want to incorporate to avoid </a:t>
            </a:r>
            <a:r>
              <a:rPr lang="en-US" dirty="0" err="1">
                <a:latin typeface="Helvetica Neue"/>
              </a:rPr>
              <a:t>overfitting</a:t>
            </a:r>
            <a:r>
              <a:rPr lang="en-US">
                <a:latin typeface="Helvetica Neue"/>
              </a:rPr>
              <a:t> your models.</a:t>
            </a:r>
            <a:endParaRPr lang="es-CO"/>
          </a:p>
        </p:txBody>
      </p:sp>
    </p:spTree>
    <p:extLst>
      <p:ext uri="{BB962C8B-B14F-4D97-AF65-F5344CB8AC3E}">
        <p14:creationId xmlns:p14="http://schemas.microsoft.com/office/powerpoint/2010/main" val="3296561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2097FF-8FA5-4191-BB9D-A2252A79CE81}"/>
              </a:ext>
            </a:extLst>
          </p:cNvPr>
          <p:cNvSpPr/>
          <p:nvPr/>
        </p:nvSpPr>
        <p:spPr>
          <a:xfrm>
            <a:off x="257452" y="605223"/>
            <a:ext cx="8602463" cy="4770537"/>
          </a:xfrm>
          <a:prstGeom prst="rect">
            <a:avLst/>
          </a:prstGeom>
        </p:spPr>
        <p:txBody>
          <a:bodyPr wrap="square">
            <a:spAutoFit/>
          </a:bodyPr>
          <a:lstStyle/>
          <a:p>
            <a:pPr fontAlgn="base"/>
            <a:endParaRPr lang="en-US" sz="1600" b="1" dirty="0">
              <a:solidFill>
                <a:schemeClr val="tx1"/>
              </a:solidFill>
              <a:latin typeface="+mj-lt"/>
            </a:endParaRPr>
          </a:p>
          <a:p>
            <a:pPr fontAlgn="base"/>
            <a:r>
              <a:rPr lang="en-US" sz="1600" dirty="0">
                <a:solidFill>
                  <a:schemeClr val="tx1"/>
                </a:solidFill>
                <a:latin typeface="+mj-lt"/>
              </a:rPr>
              <a:t>A model parameter is a configuration variable that is internal to the model and whose value can be estimated from data.</a:t>
            </a:r>
          </a:p>
          <a:p>
            <a:pPr marL="285750" indent="-285750" fontAlgn="base">
              <a:buFont typeface="Wingdings" panose="05000000000000000000" pitchFamily="2" charset="2"/>
              <a:buChar char="ü"/>
            </a:pPr>
            <a:endParaRPr lang="en-US" sz="1600" dirty="0">
              <a:solidFill>
                <a:schemeClr val="tx1"/>
              </a:solidFill>
              <a:latin typeface="+mj-lt"/>
            </a:endParaRPr>
          </a:p>
          <a:p>
            <a:pPr marL="285750" indent="-285750" fontAlgn="base">
              <a:buFont typeface="Wingdings" panose="05000000000000000000" pitchFamily="2" charset="2"/>
              <a:buChar char="ü"/>
            </a:pPr>
            <a:r>
              <a:rPr lang="en-US" sz="1600" dirty="0">
                <a:solidFill>
                  <a:schemeClr val="tx1"/>
                </a:solidFill>
                <a:latin typeface="+mj-lt"/>
              </a:rPr>
              <a:t>They are required by the model when making predictions.</a:t>
            </a:r>
          </a:p>
          <a:p>
            <a:pPr marL="285750" indent="-285750" fontAlgn="base">
              <a:buFont typeface="Wingdings" panose="05000000000000000000" pitchFamily="2" charset="2"/>
              <a:buChar char="ü"/>
            </a:pPr>
            <a:r>
              <a:rPr lang="en-US" sz="1600" dirty="0">
                <a:solidFill>
                  <a:schemeClr val="tx1"/>
                </a:solidFill>
                <a:latin typeface="+mj-lt"/>
              </a:rPr>
              <a:t>They values define the skill of the model on your problem.</a:t>
            </a:r>
          </a:p>
          <a:p>
            <a:pPr marL="285750" indent="-285750" fontAlgn="base">
              <a:buFont typeface="Wingdings" panose="05000000000000000000" pitchFamily="2" charset="2"/>
              <a:buChar char="ü"/>
            </a:pPr>
            <a:r>
              <a:rPr lang="en-US" sz="1600" dirty="0">
                <a:solidFill>
                  <a:schemeClr val="tx1"/>
                </a:solidFill>
                <a:latin typeface="+mj-lt"/>
              </a:rPr>
              <a:t>They are estimated or learned from data.</a:t>
            </a:r>
          </a:p>
          <a:p>
            <a:pPr marL="285750" indent="-285750" fontAlgn="base">
              <a:buFont typeface="Wingdings" panose="05000000000000000000" pitchFamily="2" charset="2"/>
              <a:buChar char="ü"/>
            </a:pPr>
            <a:r>
              <a:rPr lang="en-US" sz="1600" dirty="0">
                <a:solidFill>
                  <a:schemeClr val="tx1"/>
                </a:solidFill>
                <a:latin typeface="+mj-lt"/>
              </a:rPr>
              <a:t>They are often not set manually by the practitioner.</a:t>
            </a:r>
          </a:p>
          <a:p>
            <a:pPr marL="285750" indent="-285750" fontAlgn="base">
              <a:buFont typeface="Wingdings" panose="05000000000000000000" pitchFamily="2" charset="2"/>
              <a:buChar char="ü"/>
            </a:pPr>
            <a:r>
              <a:rPr lang="en-US" sz="1600" dirty="0">
                <a:solidFill>
                  <a:schemeClr val="tx1"/>
                </a:solidFill>
                <a:latin typeface="+mj-lt"/>
              </a:rPr>
              <a:t>They are often saved as part of the learned model.</a:t>
            </a:r>
          </a:p>
          <a:p>
            <a:pPr fontAlgn="base">
              <a:buFont typeface="Arial" panose="020B0604020202020204" pitchFamily="34" charset="0"/>
              <a:buChar char="•"/>
            </a:pPr>
            <a:endParaRPr lang="en-US" sz="1600" dirty="0">
              <a:solidFill>
                <a:schemeClr val="tx1"/>
              </a:solidFill>
              <a:latin typeface="+mj-lt"/>
            </a:endParaRPr>
          </a:p>
          <a:p>
            <a:pPr fontAlgn="base"/>
            <a:r>
              <a:rPr lang="en-US" sz="1600" dirty="0">
                <a:solidFill>
                  <a:schemeClr val="tx1"/>
                </a:solidFill>
                <a:latin typeface="+mj-lt"/>
              </a:rPr>
              <a:t>Parameters are key to machine learning algorithms. They are the part of the model that is learned from historical training data.</a:t>
            </a:r>
          </a:p>
          <a:p>
            <a:pPr fontAlgn="base"/>
            <a:endParaRPr lang="en-US" sz="1600" dirty="0">
              <a:solidFill>
                <a:schemeClr val="tx1"/>
              </a:solidFill>
              <a:latin typeface="+mj-lt"/>
            </a:endParaRPr>
          </a:p>
          <a:p>
            <a:pPr fontAlgn="base"/>
            <a:r>
              <a:rPr lang="en-US" sz="1600" dirty="0">
                <a:solidFill>
                  <a:schemeClr val="tx1"/>
                </a:solidFill>
                <a:latin typeface="+mj-lt"/>
              </a:rPr>
              <a:t>Some examples of model parameters include:</a:t>
            </a:r>
          </a:p>
          <a:p>
            <a:pPr fontAlgn="base"/>
            <a:endParaRPr lang="en-US" sz="1600" dirty="0">
              <a:solidFill>
                <a:schemeClr val="tx1"/>
              </a:solidFill>
              <a:latin typeface="+mj-lt"/>
            </a:endParaRPr>
          </a:p>
          <a:p>
            <a:pPr marL="285750" indent="-285750" fontAlgn="base">
              <a:buFont typeface="Wingdings" panose="05000000000000000000" pitchFamily="2" charset="2"/>
              <a:buChar char="ü"/>
            </a:pPr>
            <a:r>
              <a:rPr lang="en-US" sz="1600" dirty="0">
                <a:solidFill>
                  <a:schemeClr val="tx1"/>
                </a:solidFill>
                <a:latin typeface="+mj-lt"/>
              </a:rPr>
              <a:t>The weights in an artificial neural network.</a:t>
            </a:r>
          </a:p>
          <a:p>
            <a:pPr marL="285750" indent="-285750" fontAlgn="base">
              <a:buFont typeface="Wingdings" panose="05000000000000000000" pitchFamily="2" charset="2"/>
              <a:buChar char="ü"/>
            </a:pPr>
            <a:r>
              <a:rPr lang="en-US" sz="1600" dirty="0">
                <a:solidFill>
                  <a:schemeClr val="tx1"/>
                </a:solidFill>
                <a:latin typeface="+mj-lt"/>
              </a:rPr>
              <a:t>The support vectors in a </a:t>
            </a:r>
            <a:r>
              <a:rPr lang="en-US" sz="1600" dirty="0">
                <a:solidFill>
                  <a:schemeClr val="tx1"/>
                </a:solidFill>
                <a:latin typeface="+mj-lt"/>
                <a:hlinkClick r:id="rId2"/>
              </a:rPr>
              <a:t>support vector machine</a:t>
            </a:r>
            <a:r>
              <a:rPr lang="en-US" sz="1600" dirty="0">
                <a:solidFill>
                  <a:schemeClr val="tx1"/>
                </a:solidFill>
                <a:latin typeface="+mj-lt"/>
              </a:rPr>
              <a:t>.</a:t>
            </a:r>
          </a:p>
          <a:p>
            <a:pPr marL="285750" indent="-285750" fontAlgn="base">
              <a:buFont typeface="Wingdings" panose="05000000000000000000" pitchFamily="2" charset="2"/>
              <a:buChar char="ü"/>
            </a:pPr>
            <a:r>
              <a:rPr lang="en-US" sz="1600" dirty="0">
                <a:solidFill>
                  <a:schemeClr val="tx1"/>
                </a:solidFill>
                <a:latin typeface="+mj-lt"/>
              </a:rPr>
              <a:t>The coefficients in a linear regression or logistic regression.</a:t>
            </a:r>
          </a:p>
          <a:p>
            <a:pPr marL="285750" indent="-285750" fontAlgn="base">
              <a:buFont typeface="Wingdings" panose="05000000000000000000" pitchFamily="2" charset="2"/>
              <a:buChar char="ü"/>
            </a:pPr>
            <a:endParaRPr lang="en-US" sz="1600" dirty="0">
              <a:solidFill>
                <a:schemeClr val="tx1"/>
              </a:solidFill>
              <a:latin typeface="+mj-lt"/>
            </a:endParaRPr>
          </a:p>
        </p:txBody>
      </p:sp>
      <p:pic>
        <p:nvPicPr>
          <p:cNvPr id="4"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cxnSp>
        <p:nvCxnSpPr>
          <p:cNvPr id="5"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6" name="Shape 100">
            <a:extLst>
              <a:ext uri="{FF2B5EF4-FFF2-40B4-BE49-F238E27FC236}">
                <a16:creationId xmlns:a16="http://schemas.microsoft.com/office/drawing/2014/main" id="{D6B0561F-5BA3-4A8B-83B7-0A39A5B5B576}"/>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PARÁMETROS DEL MODELO</a:t>
            </a:r>
          </a:p>
        </p:txBody>
      </p:sp>
    </p:spTree>
    <p:extLst>
      <p:ext uri="{BB962C8B-B14F-4D97-AF65-F5344CB8AC3E}">
        <p14:creationId xmlns:p14="http://schemas.microsoft.com/office/powerpoint/2010/main" val="3086533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999811-B0A8-4557-AB24-ED2F759A34A9}"/>
              </a:ext>
            </a:extLst>
          </p:cNvPr>
          <p:cNvSpPr/>
          <p:nvPr/>
        </p:nvSpPr>
        <p:spPr>
          <a:xfrm>
            <a:off x="221942" y="933696"/>
            <a:ext cx="8442664" cy="5262979"/>
          </a:xfrm>
          <a:prstGeom prst="rect">
            <a:avLst/>
          </a:prstGeom>
        </p:spPr>
        <p:txBody>
          <a:bodyPr wrap="square">
            <a:spAutoFit/>
          </a:bodyPr>
          <a:lstStyle/>
          <a:p>
            <a:pPr algn="just"/>
            <a:r>
              <a:rPr lang="en-US" sz="1600" dirty="0">
                <a:solidFill>
                  <a:schemeClr val="tx1"/>
                </a:solidFill>
                <a:latin typeface="+mj-lt"/>
              </a:rPr>
              <a:t>In </a:t>
            </a:r>
            <a:r>
              <a:rPr lang="en-US" sz="1600" dirty="0">
                <a:solidFill>
                  <a:schemeClr val="tx1"/>
                </a:solidFill>
                <a:latin typeface="+mj-lt"/>
                <a:hlinkClick r:id="rId2" tooltip="Machine learning"/>
              </a:rPr>
              <a:t>machine learning</a:t>
            </a:r>
            <a:r>
              <a:rPr lang="en-US" sz="1600" dirty="0">
                <a:solidFill>
                  <a:schemeClr val="tx1"/>
                </a:solidFill>
                <a:latin typeface="+mj-lt"/>
              </a:rPr>
              <a:t>, a </a:t>
            </a:r>
            <a:r>
              <a:rPr lang="en-US" sz="1600" b="1" dirty="0">
                <a:solidFill>
                  <a:schemeClr val="tx1"/>
                </a:solidFill>
                <a:latin typeface="+mj-lt"/>
              </a:rPr>
              <a:t>hyperparameter</a:t>
            </a:r>
            <a:r>
              <a:rPr lang="en-US" sz="1600" dirty="0">
                <a:solidFill>
                  <a:schemeClr val="tx1"/>
                </a:solidFill>
                <a:latin typeface="+mj-lt"/>
              </a:rPr>
              <a:t> is a </a:t>
            </a:r>
            <a:r>
              <a:rPr lang="en-US" sz="1600" dirty="0">
                <a:solidFill>
                  <a:schemeClr val="tx1"/>
                </a:solidFill>
                <a:latin typeface="+mj-lt"/>
                <a:hlinkClick r:id="rId3" tooltip="Parameter"/>
              </a:rPr>
              <a:t>parameter</a:t>
            </a:r>
            <a:r>
              <a:rPr lang="en-US" sz="1600" dirty="0">
                <a:solidFill>
                  <a:schemeClr val="tx1"/>
                </a:solidFill>
                <a:latin typeface="+mj-lt"/>
              </a:rPr>
              <a:t> whose value is set before the learning process begins. By contrast, the values of other parameters are derived via training.</a:t>
            </a:r>
          </a:p>
          <a:p>
            <a:pPr algn="just"/>
            <a:endParaRPr lang="en-US" sz="1600" dirty="0">
              <a:solidFill>
                <a:schemeClr val="tx1"/>
              </a:solidFill>
              <a:latin typeface="+mj-lt"/>
            </a:endParaRPr>
          </a:p>
          <a:p>
            <a:pPr algn="just"/>
            <a:r>
              <a:rPr lang="en-US" sz="1600" dirty="0">
                <a:solidFill>
                  <a:schemeClr val="tx1"/>
                </a:solidFill>
                <a:latin typeface="+mj-lt"/>
              </a:rPr>
              <a:t>Different model training algorithms require different hyperparameters, some simple algorithms (such as </a:t>
            </a:r>
            <a:r>
              <a:rPr lang="en-US" sz="1600" dirty="0">
                <a:solidFill>
                  <a:schemeClr val="tx1"/>
                </a:solidFill>
                <a:latin typeface="+mj-lt"/>
                <a:hlinkClick r:id="rId4" tooltip="Ordinary least squares"/>
              </a:rPr>
              <a:t>ordinary least squares</a:t>
            </a:r>
            <a:r>
              <a:rPr lang="en-US" sz="1600" dirty="0">
                <a:solidFill>
                  <a:schemeClr val="tx1"/>
                </a:solidFill>
                <a:latin typeface="+mj-lt"/>
              </a:rPr>
              <a:t> regression) require none. </a:t>
            </a:r>
          </a:p>
          <a:p>
            <a:pPr algn="just"/>
            <a:r>
              <a:rPr lang="en-US" sz="1600" dirty="0">
                <a:solidFill>
                  <a:schemeClr val="tx1"/>
                </a:solidFill>
                <a:latin typeface="+mj-lt"/>
              </a:rPr>
              <a:t>Given these hyperparameters, the training algorithm learns the parameters from the data.</a:t>
            </a:r>
          </a:p>
          <a:p>
            <a:pPr algn="just"/>
            <a:endParaRPr lang="en-US" sz="1600" dirty="0">
              <a:solidFill>
                <a:schemeClr val="tx1"/>
              </a:solidFill>
              <a:latin typeface="+mj-lt"/>
            </a:endParaRPr>
          </a:p>
          <a:p>
            <a:pPr algn="just"/>
            <a:r>
              <a:rPr lang="en-US" sz="1600" dirty="0">
                <a:solidFill>
                  <a:schemeClr val="tx1"/>
                </a:solidFill>
                <a:latin typeface="+mj-lt"/>
              </a:rPr>
              <a:t>For instance, </a:t>
            </a:r>
            <a:r>
              <a:rPr lang="en-US" sz="1600" dirty="0">
                <a:solidFill>
                  <a:schemeClr val="tx1"/>
                </a:solidFill>
                <a:latin typeface="+mj-lt"/>
                <a:hlinkClick r:id="rId5" tooltip="LASSO"/>
              </a:rPr>
              <a:t>LASSO</a:t>
            </a:r>
            <a:r>
              <a:rPr lang="en-US" sz="1600" dirty="0">
                <a:solidFill>
                  <a:schemeClr val="tx1"/>
                </a:solidFill>
                <a:latin typeface="+mj-lt"/>
              </a:rPr>
              <a:t> is an algorithm that adds a </a:t>
            </a:r>
            <a:r>
              <a:rPr lang="en-US" sz="1600" dirty="0">
                <a:solidFill>
                  <a:schemeClr val="tx1"/>
                </a:solidFill>
                <a:latin typeface="+mj-lt"/>
                <a:hlinkClick r:id="rId6" tooltip="Regularization (mathematics)"/>
              </a:rPr>
              <a:t>regularization</a:t>
            </a:r>
            <a:r>
              <a:rPr lang="en-US" sz="1600" dirty="0">
                <a:solidFill>
                  <a:schemeClr val="tx1"/>
                </a:solidFill>
                <a:latin typeface="+mj-lt"/>
              </a:rPr>
              <a:t> hyperparameter to </a:t>
            </a:r>
            <a:r>
              <a:rPr lang="en-US" sz="1600" dirty="0">
                <a:solidFill>
                  <a:schemeClr val="tx1"/>
                </a:solidFill>
                <a:latin typeface="+mj-lt"/>
                <a:hlinkClick r:id="rId4" tooltip="Ordinary least squares"/>
              </a:rPr>
              <a:t>ordinary least squares</a:t>
            </a:r>
            <a:r>
              <a:rPr lang="en-US" sz="1600" dirty="0">
                <a:solidFill>
                  <a:schemeClr val="tx1"/>
                </a:solidFill>
                <a:latin typeface="+mj-lt"/>
              </a:rPr>
              <a:t> regression, which has to be set before estimating the parameters through the training algorithm.</a:t>
            </a:r>
          </a:p>
          <a:p>
            <a:pPr algn="just"/>
            <a:endParaRPr lang="en-US" sz="1600" dirty="0">
              <a:solidFill>
                <a:schemeClr val="tx1"/>
              </a:solidFill>
              <a:latin typeface="+mj-lt"/>
            </a:endParaRPr>
          </a:p>
          <a:p>
            <a:pPr algn="just"/>
            <a:r>
              <a:rPr lang="en-US" sz="1600" dirty="0">
                <a:latin typeface="+mj-lt"/>
              </a:rPr>
              <a:t>The challenge with </a:t>
            </a:r>
            <a:r>
              <a:rPr lang="en-US" sz="1600" dirty="0" err="1">
                <a:latin typeface="+mj-lt"/>
              </a:rPr>
              <a:t>hyperparameters</a:t>
            </a:r>
            <a:r>
              <a:rPr lang="en-US" sz="1600" dirty="0">
                <a:latin typeface="+mj-lt"/>
              </a:rPr>
              <a:t> is that there are no magic number that works everywhere. The best numbers depend on each task and each dataset.</a:t>
            </a:r>
          </a:p>
          <a:p>
            <a:pPr algn="just"/>
            <a:endParaRPr lang="en-US" sz="1600" dirty="0">
              <a:latin typeface="+mj-lt"/>
            </a:endParaRPr>
          </a:p>
          <a:p>
            <a:pPr algn="just"/>
            <a:r>
              <a:rPr lang="en-US" sz="1600" dirty="0" err="1">
                <a:latin typeface="+mj-lt"/>
              </a:rPr>
              <a:t>Hyperparameters</a:t>
            </a:r>
            <a:r>
              <a:rPr lang="en-US" sz="1600" dirty="0">
                <a:latin typeface="+mj-lt"/>
              </a:rPr>
              <a:t> can be divided into 2 categories:</a:t>
            </a:r>
          </a:p>
          <a:p>
            <a:pPr marL="285750" indent="-285750" algn="just">
              <a:buFont typeface="Wingdings" panose="05000000000000000000" pitchFamily="2" charset="2"/>
              <a:buChar char="ü"/>
            </a:pPr>
            <a:endParaRPr lang="en-US" sz="1600" dirty="0">
              <a:latin typeface="+mj-lt"/>
            </a:endParaRPr>
          </a:p>
          <a:p>
            <a:pPr marL="285750" indent="-285750" algn="just">
              <a:buFont typeface="Wingdings" panose="05000000000000000000" pitchFamily="2" charset="2"/>
              <a:buChar char="ü"/>
            </a:pPr>
            <a:r>
              <a:rPr lang="en-US" sz="1600" dirty="0">
                <a:latin typeface="+mj-lt"/>
              </a:rPr>
              <a:t>Optimizer </a:t>
            </a:r>
            <a:r>
              <a:rPr lang="en-US" sz="1600" dirty="0" err="1">
                <a:latin typeface="+mj-lt"/>
              </a:rPr>
              <a:t>hyperparameters</a:t>
            </a:r>
            <a:r>
              <a:rPr lang="en-US" sz="1600" dirty="0">
                <a:latin typeface="+mj-lt"/>
              </a:rPr>
              <a:t>,</a:t>
            </a:r>
          </a:p>
          <a:p>
            <a:pPr marL="285750" indent="-285750" algn="just">
              <a:buFont typeface="Wingdings" panose="05000000000000000000" pitchFamily="2" charset="2"/>
              <a:buChar char="ü"/>
            </a:pPr>
            <a:endParaRPr lang="en-US" sz="1600" dirty="0">
              <a:latin typeface="+mj-lt"/>
            </a:endParaRPr>
          </a:p>
          <a:p>
            <a:pPr marL="285750" indent="-285750" algn="just">
              <a:buFont typeface="Wingdings" panose="05000000000000000000" pitchFamily="2" charset="2"/>
              <a:buChar char="ü"/>
            </a:pPr>
            <a:r>
              <a:rPr lang="en-US" sz="1600" dirty="0">
                <a:latin typeface="+mj-lt"/>
              </a:rPr>
              <a:t>Model Specific </a:t>
            </a:r>
            <a:r>
              <a:rPr lang="en-US" sz="1600" dirty="0" err="1">
                <a:latin typeface="+mj-lt"/>
              </a:rPr>
              <a:t>hyperparameters</a:t>
            </a:r>
            <a:endParaRPr lang="en-US" sz="1600" dirty="0">
              <a:latin typeface="+mj-lt"/>
            </a:endParaRPr>
          </a:p>
          <a:p>
            <a:pPr algn="just"/>
            <a:endParaRPr lang="en-US" sz="1600" dirty="0">
              <a:solidFill>
                <a:schemeClr val="tx1"/>
              </a:solidFill>
              <a:latin typeface="+mj-lt"/>
            </a:endParaRPr>
          </a:p>
        </p:txBody>
      </p:sp>
      <p:pic>
        <p:nvPicPr>
          <p:cNvPr id="3" name="Shape 102">
            <a:extLst>
              <a:ext uri="{FF2B5EF4-FFF2-40B4-BE49-F238E27FC236}">
                <a16:creationId xmlns:a16="http://schemas.microsoft.com/office/drawing/2014/main" id="{EE8B416D-5F63-4043-B3B0-19D3EDA06927}"/>
              </a:ext>
            </a:extLst>
          </p:cNvPr>
          <p:cNvPicPr preferRelativeResize="0"/>
          <p:nvPr/>
        </p:nvPicPr>
        <p:blipFill rotWithShape="1">
          <a:blip r:embed="rId7">
            <a:alphaModFix/>
          </a:blip>
          <a:srcRect b="17939"/>
          <a:stretch/>
        </p:blipFill>
        <p:spPr>
          <a:xfrm>
            <a:off x="7655847" y="90616"/>
            <a:ext cx="1488153" cy="593124"/>
          </a:xfrm>
          <a:prstGeom prst="rect">
            <a:avLst/>
          </a:prstGeom>
          <a:noFill/>
          <a:ln>
            <a:noFill/>
          </a:ln>
        </p:spPr>
      </p:pic>
      <p:cxnSp>
        <p:nvCxnSpPr>
          <p:cNvPr id="4"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a16="http://schemas.microsoft.com/office/drawing/2014/main" id="{D6B0561F-5BA3-4A8B-83B7-0A39A5B5B576}"/>
              </a:ext>
            </a:extLst>
          </p:cNvPr>
          <p:cNvSpPr txBox="1"/>
          <p:nvPr/>
        </p:nvSpPr>
        <p:spPr>
          <a:xfrm>
            <a:off x="60700" y="-18712"/>
            <a:ext cx="6020504"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HIPER-PARÁMETROS DEL MODELO</a:t>
            </a:r>
          </a:p>
        </p:txBody>
      </p:sp>
    </p:spTree>
    <p:extLst>
      <p:ext uri="{BB962C8B-B14F-4D97-AF65-F5344CB8AC3E}">
        <p14:creationId xmlns:p14="http://schemas.microsoft.com/office/powerpoint/2010/main" val="239331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28DB8B-7378-4C87-90A7-79DB3FFD75E3}"/>
              </a:ext>
            </a:extLst>
          </p:cNvPr>
          <p:cNvSpPr/>
          <p:nvPr/>
        </p:nvSpPr>
        <p:spPr>
          <a:xfrm>
            <a:off x="230821" y="970396"/>
            <a:ext cx="8691238" cy="5016758"/>
          </a:xfrm>
          <a:prstGeom prst="rect">
            <a:avLst/>
          </a:prstGeom>
        </p:spPr>
        <p:txBody>
          <a:bodyPr wrap="square">
            <a:spAutoFit/>
          </a:bodyPr>
          <a:lstStyle/>
          <a:p>
            <a:pPr algn="just"/>
            <a:r>
              <a:rPr lang="en-US" sz="1600" dirty="0">
                <a:solidFill>
                  <a:srgbClr val="333333"/>
                </a:solidFill>
                <a:latin typeface="+mj-lt"/>
              </a:rPr>
              <a:t>A machine learning </a:t>
            </a:r>
            <a:r>
              <a:rPr lang="en-US" sz="1600" b="1" dirty="0">
                <a:solidFill>
                  <a:srgbClr val="333333"/>
                </a:solidFill>
                <a:latin typeface="+mj-lt"/>
              </a:rPr>
              <a:t>model</a:t>
            </a:r>
            <a:r>
              <a:rPr lang="en-US" sz="1600" dirty="0">
                <a:solidFill>
                  <a:srgbClr val="333333"/>
                </a:solidFill>
                <a:latin typeface="+mj-lt"/>
              </a:rPr>
              <a:t> is the definition of a mathematical formula with a number of parameters that need to be </a:t>
            </a:r>
            <a:r>
              <a:rPr lang="en-US" sz="1600" b="1" dirty="0">
                <a:solidFill>
                  <a:srgbClr val="333333"/>
                </a:solidFill>
                <a:latin typeface="+mj-lt"/>
              </a:rPr>
              <a:t>learned</a:t>
            </a:r>
            <a:r>
              <a:rPr lang="en-US" sz="1600" dirty="0">
                <a:solidFill>
                  <a:srgbClr val="333333"/>
                </a:solidFill>
                <a:latin typeface="+mj-lt"/>
              </a:rPr>
              <a:t> from the data. That is the crux of machine learning: fitting a model to the data. </a:t>
            </a:r>
          </a:p>
          <a:p>
            <a:pPr algn="just"/>
            <a:endParaRPr lang="en-US" sz="1600" dirty="0">
              <a:solidFill>
                <a:srgbClr val="333333"/>
              </a:solidFill>
              <a:latin typeface="+mj-lt"/>
            </a:endParaRPr>
          </a:p>
          <a:p>
            <a:pPr algn="just"/>
            <a:r>
              <a:rPr lang="en-US" sz="1600" dirty="0">
                <a:solidFill>
                  <a:srgbClr val="333333"/>
                </a:solidFill>
                <a:latin typeface="+mj-lt"/>
              </a:rPr>
              <a:t>This is done through a process known as </a:t>
            </a:r>
            <a:r>
              <a:rPr lang="en-US" sz="1600" b="1" dirty="0">
                <a:solidFill>
                  <a:srgbClr val="333333"/>
                </a:solidFill>
                <a:latin typeface="+mj-lt"/>
              </a:rPr>
              <a:t>model training</a:t>
            </a:r>
            <a:r>
              <a:rPr lang="en-US" sz="1600" dirty="0">
                <a:solidFill>
                  <a:srgbClr val="333333"/>
                </a:solidFill>
                <a:latin typeface="+mj-lt"/>
              </a:rPr>
              <a:t>. In other words, by training a model with existing data, we are able to fit the model </a:t>
            </a:r>
            <a:r>
              <a:rPr lang="en-US" sz="1600" b="1" dirty="0">
                <a:solidFill>
                  <a:srgbClr val="333333"/>
                </a:solidFill>
                <a:latin typeface="+mj-lt"/>
              </a:rPr>
              <a:t>parameters</a:t>
            </a:r>
            <a:r>
              <a:rPr lang="en-US" sz="1600" dirty="0">
                <a:solidFill>
                  <a:srgbClr val="333333"/>
                </a:solidFill>
                <a:latin typeface="+mj-lt"/>
              </a:rPr>
              <a:t>.</a:t>
            </a:r>
          </a:p>
          <a:p>
            <a:pPr algn="just"/>
            <a:endParaRPr lang="en-US" sz="1600" dirty="0">
              <a:solidFill>
                <a:srgbClr val="333333"/>
              </a:solidFill>
              <a:latin typeface="+mj-lt"/>
            </a:endParaRPr>
          </a:p>
          <a:p>
            <a:pPr algn="just"/>
            <a:r>
              <a:rPr lang="en-US" sz="1600" dirty="0">
                <a:solidFill>
                  <a:srgbClr val="333333"/>
                </a:solidFill>
                <a:latin typeface="+mj-lt"/>
              </a:rPr>
              <a:t>However, there is another kind of parameters that cannot be directly learned from the regular training process. These parameters express “higher-level” properties of the model such as its complexity or how fast it should learn. They are called </a:t>
            </a:r>
            <a:r>
              <a:rPr lang="en-US" sz="1600" b="1" dirty="0">
                <a:solidFill>
                  <a:srgbClr val="333333"/>
                </a:solidFill>
                <a:latin typeface="+mj-lt"/>
              </a:rPr>
              <a:t>hyperparameters</a:t>
            </a:r>
            <a:r>
              <a:rPr lang="en-US" sz="1600" dirty="0">
                <a:solidFill>
                  <a:srgbClr val="333333"/>
                </a:solidFill>
                <a:latin typeface="+mj-lt"/>
              </a:rPr>
              <a:t>. Hyperparameters are usually fixed before the actual training process begins.</a:t>
            </a:r>
          </a:p>
          <a:p>
            <a:pPr algn="just"/>
            <a:endParaRPr lang="en-US" sz="1600" dirty="0">
              <a:solidFill>
                <a:srgbClr val="333333"/>
              </a:solidFill>
              <a:latin typeface="+mj-lt"/>
            </a:endParaRPr>
          </a:p>
          <a:p>
            <a:pPr marL="285750" indent="-285750">
              <a:buFont typeface="Wingdings" panose="05000000000000000000" pitchFamily="2" charset="2"/>
              <a:buChar char="ü"/>
            </a:pPr>
            <a:r>
              <a:rPr lang="en-US" sz="1600" dirty="0">
                <a:solidFill>
                  <a:srgbClr val="333333"/>
                </a:solidFill>
                <a:latin typeface="q_serif"/>
              </a:rPr>
              <a:t>Define higher level concepts about the model such as complexity, or capacity to learn.</a:t>
            </a:r>
          </a:p>
          <a:p>
            <a:pPr marL="285750" indent="-285750">
              <a:buFont typeface="Wingdings" panose="05000000000000000000" pitchFamily="2" charset="2"/>
              <a:buChar char="ü"/>
            </a:pPr>
            <a:endParaRPr lang="en-US" sz="1600" dirty="0">
              <a:solidFill>
                <a:srgbClr val="333333"/>
              </a:solidFill>
              <a:latin typeface="q_serif"/>
            </a:endParaRPr>
          </a:p>
          <a:p>
            <a:pPr marL="285750" indent="-285750">
              <a:buFont typeface="Wingdings" panose="05000000000000000000" pitchFamily="2" charset="2"/>
              <a:buChar char="ü"/>
            </a:pPr>
            <a:r>
              <a:rPr lang="en-US" sz="1600" dirty="0">
                <a:solidFill>
                  <a:srgbClr val="333333"/>
                </a:solidFill>
                <a:latin typeface="q_serif"/>
              </a:rPr>
              <a:t>Cannot be learned directly from the data in the standard model training process and need to be predefined.</a:t>
            </a:r>
          </a:p>
          <a:p>
            <a:pPr marL="285750" indent="-285750">
              <a:buFont typeface="Wingdings" panose="05000000000000000000" pitchFamily="2" charset="2"/>
              <a:buChar char="ü"/>
            </a:pPr>
            <a:endParaRPr lang="en-US" sz="1600" dirty="0">
              <a:solidFill>
                <a:srgbClr val="333333"/>
              </a:solidFill>
              <a:latin typeface="q_serif"/>
            </a:endParaRPr>
          </a:p>
          <a:p>
            <a:pPr marL="285750" indent="-285750">
              <a:buFont typeface="Wingdings" panose="05000000000000000000" pitchFamily="2" charset="2"/>
              <a:buChar char="ü"/>
            </a:pPr>
            <a:r>
              <a:rPr lang="en-US" sz="1600" dirty="0">
                <a:solidFill>
                  <a:srgbClr val="333333"/>
                </a:solidFill>
                <a:latin typeface="q_serif"/>
              </a:rPr>
              <a:t>Can be decided by setting different values, training different models, and choosing the values that test better</a:t>
            </a:r>
          </a:p>
          <a:p>
            <a:pPr algn="just"/>
            <a:endParaRPr lang="en-US" sz="1600" dirty="0">
              <a:solidFill>
                <a:srgbClr val="333333"/>
              </a:solidFill>
              <a:latin typeface="+mj-lt"/>
            </a:endParaRPr>
          </a:p>
        </p:txBody>
      </p:sp>
      <p:pic>
        <p:nvPicPr>
          <p:cNvPr id="3" name="Shape 102">
            <a:extLst>
              <a:ext uri="{FF2B5EF4-FFF2-40B4-BE49-F238E27FC236}">
                <a16:creationId xmlns:a16="http://schemas.microsoft.com/office/drawing/2014/main" id="{EE8B416D-5F63-4043-B3B0-19D3EDA0692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cxnSp>
        <p:nvCxnSpPr>
          <p:cNvPr id="4"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a16="http://schemas.microsoft.com/office/drawing/2014/main" id="{D6B0561F-5BA3-4A8B-83B7-0A39A5B5B576}"/>
              </a:ext>
            </a:extLst>
          </p:cNvPr>
          <p:cNvSpPr txBox="1"/>
          <p:nvPr/>
        </p:nvSpPr>
        <p:spPr>
          <a:xfrm>
            <a:off x="60700" y="-18712"/>
            <a:ext cx="6020504"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DEFINICIÓN MACHINE LEARNING</a:t>
            </a:r>
          </a:p>
        </p:txBody>
      </p:sp>
    </p:spTree>
    <p:extLst>
      <p:ext uri="{BB962C8B-B14F-4D97-AF65-F5344CB8AC3E}">
        <p14:creationId xmlns:p14="http://schemas.microsoft.com/office/powerpoint/2010/main" val="3335035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killed Chef">
            <a:extLst>
              <a:ext uri="{FF2B5EF4-FFF2-40B4-BE49-F238E27FC236}">
                <a16:creationId xmlns:a16="http://schemas.microsoft.com/office/drawing/2014/main" id="{7660A12D-4BBE-423A-9886-0A9830C6A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77" y="636494"/>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146AB047-958B-4887-BA78-9D82DFC978FB}"/>
              </a:ext>
            </a:extLst>
          </p:cNvPr>
          <p:cNvSpPr/>
          <p:nvPr/>
        </p:nvSpPr>
        <p:spPr>
          <a:xfrm>
            <a:off x="3143470" y="841194"/>
            <a:ext cx="3233578" cy="307777"/>
          </a:xfrm>
          <a:prstGeom prst="rect">
            <a:avLst/>
          </a:prstGeom>
        </p:spPr>
        <p:txBody>
          <a:bodyPr wrap="none">
            <a:spAutoFit/>
          </a:bodyPr>
          <a:lstStyle/>
          <a:p>
            <a:pPr fontAlgn="base"/>
            <a:r>
              <a:rPr lang="en-US" b="1" dirty="0">
                <a:solidFill>
                  <a:srgbClr val="181818"/>
                </a:solidFill>
                <a:latin typeface="Helvetica Neue"/>
              </a:rPr>
              <a:t>#1: A skilled chef (human guidance)</a:t>
            </a:r>
          </a:p>
        </p:txBody>
      </p:sp>
      <p:pic>
        <p:nvPicPr>
          <p:cNvPr id="1028" name="Picture 4" descr="Fresh Ingredients">
            <a:extLst>
              <a:ext uri="{FF2B5EF4-FFF2-40B4-BE49-F238E27FC236}">
                <a16:creationId xmlns:a16="http://schemas.microsoft.com/office/drawing/2014/main" id="{CED660FB-5ECE-4D2E-88FB-0D3390340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2098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18FD39EF-96C5-47A8-B3F2-B56167A1FBBF}"/>
              </a:ext>
            </a:extLst>
          </p:cNvPr>
          <p:cNvSpPr/>
          <p:nvPr/>
        </p:nvSpPr>
        <p:spPr>
          <a:xfrm>
            <a:off x="5579873" y="2209800"/>
            <a:ext cx="3233579" cy="523220"/>
          </a:xfrm>
          <a:prstGeom prst="rect">
            <a:avLst/>
          </a:prstGeom>
        </p:spPr>
        <p:txBody>
          <a:bodyPr wrap="square">
            <a:spAutoFit/>
          </a:bodyPr>
          <a:lstStyle/>
          <a:p>
            <a:pPr fontAlgn="base"/>
            <a:r>
              <a:rPr lang="en-US" b="1" dirty="0">
                <a:solidFill>
                  <a:srgbClr val="181818"/>
                </a:solidFill>
                <a:latin typeface="Helvetica Neue"/>
              </a:rPr>
              <a:t>#2: Fresh ingredients (clean, relevant data)</a:t>
            </a:r>
          </a:p>
        </p:txBody>
      </p:sp>
      <p:pic>
        <p:nvPicPr>
          <p:cNvPr id="1030" name="Picture 6" descr="Don't Overcook It">
            <a:extLst>
              <a:ext uri="{FF2B5EF4-FFF2-40B4-BE49-F238E27FC236}">
                <a16:creationId xmlns:a16="http://schemas.microsoft.com/office/drawing/2014/main" id="{E26BDE63-9743-4064-B817-CD45E664E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7682" y="4312024"/>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94A2747D-E9D2-459A-8FCA-5077FFCB5B61}"/>
              </a:ext>
            </a:extLst>
          </p:cNvPr>
          <p:cNvSpPr/>
          <p:nvPr/>
        </p:nvSpPr>
        <p:spPr>
          <a:xfrm>
            <a:off x="2926977" y="5223447"/>
            <a:ext cx="3630705" cy="954107"/>
          </a:xfrm>
          <a:prstGeom prst="rect">
            <a:avLst/>
          </a:prstGeom>
        </p:spPr>
        <p:txBody>
          <a:bodyPr wrap="square">
            <a:spAutoFit/>
          </a:bodyPr>
          <a:lstStyle/>
          <a:p>
            <a:pPr fontAlgn="base"/>
            <a:r>
              <a:rPr lang="en-US" b="1" dirty="0">
                <a:solidFill>
                  <a:srgbClr val="181818"/>
                </a:solidFill>
                <a:latin typeface="Helvetica Neue"/>
              </a:rPr>
              <a:t>#3: Don't overcook it (avoid overfitting)</a:t>
            </a:r>
          </a:p>
          <a:p>
            <a:pPr fontAlgn="base"/>
            <a:r>
              <a:rPr lang="en-US" dirty="0"/>
              <a:t>An overfit model has </a:t>
            </a:r>
            <a:r>
              <a:rPr lang="en-US" i="1" dirty="0"/>
              <a:t>"memorized" the noise</a:t>
            </a:r>
            <a:r>
              <a:rPr lang="en-US" dirty="0"/>
              <a:t> in the training set, instead of learning the true underlying patterns.</a:t>
            </a:r>
            <a:endParaRPr lang="en-US" b="1" dirty="0">
              <a:solidFill>
                <a:srgbClr val="181818"/>
              </a:solidFill>
              <a:latin typeface="Helvetica Neue"/>
            </a:endParaRPr>
          </a:p>
        </p:txBody>
      </p:sp>
    </p:spTree>
    <p:extLst>
      <p:ext uri="{BB962C8B-B14F-4D97-AF65-F5344CB8AC3E}">
        <p14:creationId xmlns:p14="http://schemas.microsoft.com/office/powerpoint/2010/main" val="200996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100" y="893295"/>
            <a:ext cx="4398717" cy="1358900"/>
          </a:xfrm>
        </p:spPr>
        <p:txBody>
          <a:bodyPr>
            <a:noAutofit/>
          </a:bodyPr>
          <a:lstStyle/>
          <a:p>
            <a:pPr algn="r"/>
            <a:r>
              <a:rPr lang="en-US" sz="2700" dirty="0"/>
              <a:t>Taxonomy of</a:t>
            </a:r>
            <a:br>
              <a:rPr lang="en-US" sz="2700" dirty="0"/>
            </a:br>
            <a:r>
              <a:rPr lang="en-US"/>
              <a:t>Machine Learning</a:t>
            </a:r>
            <a:endParaRPr lang="en-US" dirty="0"/>
          </a:p>
        </p:txBody>
      </p:sp>
      <p:pic>
        <p:nvPicPr>
          <p:cNvPr id="6" name="Picture 5"/>
          <p:cNvPicPr>
            <a:picLocks noChangeAspect="1"/>
          </p:cNvPicPr>
          <p:nvPr/>
        </p:nvPicPr>
        <p:blipFill>
          <a:blip r:embed="rId2"/>
          <a:stretch>
            <a:fillRect/>
          </a:stretch>
        </p:blipFill>
        <p:spPr>
          <a:xfrm>
            <a:off x="4729597" y="1055008"/>
            <a:ext cx="1036952" cy="1036952"/>
          </a:xfrm>
          <a:prstGeom prst="rect">
            <a:avLst/>
          </a:prstGeom>
        </p:spPr>
      </p:pic>
      <p:sp>
        <p:nvSpPr>
          <p:cNvPr id="7" name="TextBox 6"/>
          <p:cNvSpPr txBox="1"/>
          <p:nvPr/>
        </p:nvSpPr>
        <p:spPr>
          <a:xfrm>
            <a:off x="642551" y="2817465"/>
            <a:ext cx="2365471" cy="830997"/>
          </a:xfrm>
          <a:prstGeom prst="rect">
            <a:avLst/>
          </a:prstGeom>
        </p:spPr>
        <p:txBody>
          <a:bodyPr wrap="square" rtlCol="0">
            <a:spAutoFit/>
          </a:bodyPr>
          <a:lstStyle/>
          <a:p>
            <a:pPr algn="ctr"/>
            <a:r>
              <a:rPr lang="en-US" sz="2400"/>
              <a:t>Supervised Learning</a:t>
            </a:r>
            <a:endParaRPr lang="en-US" sz="2400" dirty="0"/>
          </a:p>
        </p:txBody>
      </p:sp>
      <p:sp>
        <p:nvSpPr>
          <p:cNvPr id="9" name="TextBox 8"/>
          <p:cNvSpPr txBox="1"/>
          <p:nvPr/>
        </p:nvSpPr>
        <p:spPr>
          <a:xfrm>
            <a:off x="6206651" y="2806269"/>
            <a:ext cx="2069798" cy="830997"/>
          </a:xfrm>
          <a:prstGeom prst="rect">
            <a:avLst/>
          </a:prstGeom>
        </p:spPr>
        <p:txBody>
          <a:bodyPr wrap="none" rtlCol="0">
            <a:spAutoFit/>
          </a:bodyPr>
          <a:lstStyle/>
          <a:p>
            <a:pPr algn="ctr"/>
            <a:r>
              <a:rPr lang="en-US" sz="2400" dirty="0"/>
              <a:t>Unsupervised</a:t>
            </a:r>
          </a:p>
          <a:p>
            <a:pPr algn="ctr"/>
            <a:r>
              <a:rPr lang="en-US" sz="2400" dirty="0"/>
              <a:t>Learning</a:t>
            </a:r>
          </a:p>
        </p:txBody>
      </p:sp>
      <p:cxnSp>
        <p:nvCxnSpPr>
          <p:cNvPr id="13" name="Straight Arrow Connector 12"/>
          <p:cNvCxnSpPr>
            <a:stCxn id="6" idx="2"/>
            <a:endCxn id="7" idx="0"/>
          </p:cNvCxnSpPr>
          <p:nvPr/>
        </p:nvCxnSpPr>
        <p:spPr>
          <a:xfrm flipH="1">
            <a:off x="1825287" y="2091960"/>
            <a:ext cx="3422786" cy="7255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6" idx="2"/>
            <a:endCxn id="8" idx="0"/>
          </p:cNvCxnSpPr>
          <p:nvPr/>
        </p:nvCxnSpPr>
        <p:spPr>
          <a:xfrm flipH="1">
            <a:off x="4555022" y="2091960"/>
            <a:ext cx="693051" cy="701376"/>
          </a:xfrm>
          <a:prstGeom prst="straightConnector1">
            <a:avLst/>
          </a:prstGeom>
          <a:ln>
            <a:solidFill>
              <a:schemeClr val="bg1">
                <a:lumMod val="65000"/>
              </a:schemeClr>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6" idx="2"/>
            <a:endCxn id="9" idx="0"/>
          </p:cNvCxnSpPr>
          <p:nvPr/>
        </p:nvCxnSpPr>
        <p:spPr>
          <a:xfrm>
            <a:off x="5248073" y="2091960"/>
            <a:ext cx="1993477" cy="7143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rot="20856085">
            <a:off x="2984092" y="2231533"/>
            <a:ext cx="989373" cy="253916"/>
          </a:xfrm>
          <a:prstGeom prst="rect">
            <a:avLst/>
          </a:prstGeom>
        </p:spPr>
        <p:txBody>
          <a:bodyPr wrap="none" rtlCol="0">
            <a:spAutoFit/>
          </a:bodyPr>
          <a:lstStyle/>
          <a:p>
            <a:r>
              <a:rPr lang="en-US" sz="1050"/>
              <a:t>Labeled Data</a:t>
            </a:r>
          </a:p>
        </p:txBody>
      </p:sp>
      <p:sp>
        <p:nvSpPr>
          <p:cNvPr id="26" name="TextBox 25"/>
          <p:cNvSpPr txBox="1"/>
          <p:nvPr/>
        </p:nvSpPr>
        <p:spPr>
          <a:xfrm rot="1203958">
            <a:off x="5822314" y="2282560"/>
            <a:ext cx="1117614" cy="253916"/>
          </a:xfrm>
          <a:prstGeom prst="rect">
            <a:avLst/>
          </a:prstGeom>
        </p:spPr>
        <p:txBody>
          <a:bodyPr wrap="none" rtlCol="0">
            <a:spAutoFit/>
          </a:bodyPr>
          <a:lstStyle/>
          <a:p>
            <a:r>
              <a:rPr lang="en-US" sz="1050"/>
              <a:t>Unlabeled Data</a:t>
            </a:r>
            <a:endParaRPr lang="en-US" sz="1050" dirty="0"/>
          </a:p>
        </p:txBody>
      </p:sp>
      <p:grpSp>
        <p:nvGrpSpPr>
          <p:cNvPr id="74" name="Group 73"/>
          <p:cNvGrpSpPr/>
          <p:nvPr/>
        </p:nvGrpSpPr>
        <p:grpSpPr>
          <a:xfrm>
            <a:off x="3712483" y="2793336"/>
            <a:ext cx="1685077" cy="1992173"/>
            <a:chOff x="5182566" y="2803343"/>
            <a:chExt cx="2246769" cy="2656231"/>
          </a:xfrm>
        </p:grpSpPr>
        <p:sp>
          <p:nvSpPr>
            <p:cNvPr id="8" name="TextBox 7"/>
            <p:cNvSpPr txBox="1"/>
            <p:nvPr/>
          </p:nvSpPr>
          <p:spPr>
            <a:xfrm>
              <a:off x="5182566" y="2803343"/>
              <a:ext cx="2246769" cy="1077217"/>
            </a:xfrm>
            <a:prstGeom prst="rect">
              <a:avLst/>
            </a:prstGeom>
          </p:spPr>
          <p:txBody>
            <a:bodyPr wrap="none" rtlCol="0">
              <a:spAutoFit/>
            </a:bodyPr>
            <a:lstStyle/>
            <a:p>
              <a:pPr algn="ctr"/>
              <a:r>
                <a:rPr lang="en-US" sz="1800" dirty="0">
                  <a:solidFill>
                    <a:schemeClr val="tx1">
                      <a:lumMod val="50000"/>
                      <a:lumOff val="50000"/>
                    </a:schemeClr>
                  </a:solidFill>
                </a:rPr>
                <a:t>Reinforcement</a:t>
              </a:r>
            </a:p>
            <a:p>
              <a:pPr algn="ctr"/>
              <a:r>
                <a:rPr lang="en-US" sz="1800" dirty="0">
                  <a:solidFill>
                    <a:schemeClr val="tx1">
                      <a:lumMod val="50000"/>
                      <a:lumOff val="50000"/>
                    </a:schemeClr>
                  </a:solidFill>
                </a:rPr>
                <a:t>Learning</a:t>
              </a:r>
            </a:p>
            <a:p>
              <a:pPr algn="ctr"/>
              <a:r>
                <a:rPr lang="en-US" sz="1050" dirty="0">
                  <a:solidFill>
                    <a:schemeClr val="tx1">
                      <a:lumMod val="50000"/>
                      <a:lumOff val="50000"/>
                    </a:schemeClr>
                  </a:solidFill>
                </a:rPr>
                <a:t>(not covered)</a:t>
              </a:r>
            </a:p>
          </p:txBody>
        </p:sp>
        <p:pic>
          <p:nvPicPr>
            <p:cNvPr id="28" name="Picture 27"/>
            <p:cNvPicPr>
              <a:picLocks noChangeAspect="1"/>
            </p:cNvPicPr>
            <p:nvPr/>
          </p:nvPicPr>
          <p:blipFill rotWithShape="1">
            <a:blip r:embed="rId3">
              <a:alphaModFix amt="50000"/>
            </a:blip>
            <a:srcRect t="12928" b="12111"/>
            <a:stretch/>
          </p:blipFill>
          <p:spPr>
            <a:xfrm>
              <a:off x="5286797" y="3926870"/>
              <a:ext cx="2038662" cy="1146145"/>
            </a:xfrm>
            <a:prstGeom prst="rect">
              <a:avLst/>
            </a:prstGeom>
          </p:spPr>
        </p:pic>
        <p:sp>
          <p:nvSpPr>
            <p:cNvPr id="29" name="TextBox 28"/>
            <p:cNvSpPr txBox="1"/>
            <p:nvPr/>
          </p:nvSpPr>
          <p:spPr>
            <a:xfrm>
              <a:off x="5673694" y="5121019"/>
              <a:ext cx="996427" cy="338555"/>
            </a:xfrm>
            <a:prstGeom prst="rect">
              <a:avLst/>
            </a:prstGeom>
          </p:spPr>
          <p:txBody>
            <a:bodyPr wrap="none" rtlCol="0">
              <a:spAutoFit/>
            </a:bodyPr>
            <a:lstStyle/>
            <a:p>
              <a:r>
                <a:rPr lang="en-US" sz="1050" dirty="0">
                  <a:solidFill>
                    <a:schemeClr val="tx1">
                      <a:lumMod val="50000"/>
                      <a:lumOff val="50000"/>
                    </a:schemeClr>
                  </a:solidFill>
                </a:rPr>
                <a:t>Alpha Go</a:t>
              </a:r>
            </a:p>
          </p:txBody>
        </p:sp>
      </p:grpSp>
      <p:grpSp>
        <p:nvGrpSpPr>
          <p:cNvPr id="31" name="Group 30"/>
          <p:cNvGrpSpPr/>
          <p:nvPr/>
        </p:nvGrpSpPr>
        <p:grpSpPr>
          <a:xfrm>
            <a:off x="2156385" y="4823527"/>
            <a:ext cx="1323898" cy="844193"/>
            <a:chOff x="7844589" y="617621"/>
            <a:chExt cx="3725111" cy="2375346"/>
          </a:xfrm>
        </p:grpSpPr>
        <p:sp>
          <p:nvSpPr>
            <p:cNvPr id="33" name="Freeform 32"/>
            <p:cNvSpPr/>
            <p:nvPr/>
          </p:nvSpPr>
          <p:spPr>
            <a:xfrm>
              <a:off x="7848600" y="630767"/>
              <a:ext cx="3721100" cy="2362200"/>
            </a:xfrm>
            <a:custGeom>
              <a:avLst/>
              <a:gdLst>
                <a:gd name="connsiteX0" fmla="*/ 0 w 3721100"/>
                <a:gd name="connsiteY0" fmla="*/ 2362200 h 2362200"/>
                <a:gd name="connsiteX1" fmla="*/ 4233 w 3721100"/>
                <a:gd name="connsiteY1" fmla="*/ 1960033 h 2362200"/>
                <a:gd name="connsiteX2" fmla="*/ 3721100 w 3721100"/>
                <a:gd name="connsiteY2" fmla="*/ 0 h 2362200"/>
                <a:gd name="connsiteX3" fmla="*/ 3716867 w 3721100"/>
                <a:gd name="connsiteY3" fmla="*/ 2362200 h 2362200"/>
                <a:gd name="connsiteX4" fmla="*/ 0 w 3721100"/>
                <a:gd name="connsiteY4" fmla="*/ 2362200 h 236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100" h="2362200">
                  <a:moveTo>
                    <a:pt x="0" y="2362200"/>
                  </a:moveTo>
                  <a:lnTo>
                    <a:pt x="4233" y="1960033"/>
                  </a:lnTo>
                  <a:lnTo>
                    <a:pt x="3721100" y="0"/>
                  </a:lnTo>
                  <a:lnTo>
                    <a:pt x="3716867" y="2362200"/>
                  </a:lnTo>
                  <a:lnTo>
                    <a:pt x="0" y="2362200"/>
                  </a:lnTo>
                  <a:close/>
                </a:path>
              </a:pathLst>
            </a:custGeom>
            <a:solidFill>
              <a:schemeClr val="accent4">
                <a:lumMod val="20000"/>
                <a:lumOff val="80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sz="1050"/>
            </a:p>
          </p:txBody>
        </p:sp>
        <p:sp>
          <p:nvSpPr>
            <p:cNvPr id="34" name="Freeform 33"/>
            <p:cNvSpPr/>
            <p:nvPr/>
          </p:nvSpPr>
          <p:spPr>
            <a:xfrm>
              <a:off x="7848600" y="622300"/>
              <a:ext cx="3716867" cy="1964267"/>
            </a:xfrm>
            <a:custGeom>
              <a:avLst/>
              <a:gdLst>
                <a:gd name="connsiteX0" fmla="*/ 4233 w 3716867"/>
                <a:gd name="connsiteY0" fmla="*/ 1964267 h 1964267"/>
                <a:gd name="connsiteX1" fmla="*/ 0 w 3716867"/>
                <a:gd name="connsiteY1" fmla="*/ 0 h 1964267"/>
                <a:gd name="connsiteX2" fmla="*/ 3716867 w 3716867"/>
                <a:gd name="connsiteY2" fmla="*/ 0 h 1964267"/>
                <a:gd name="connsiteX3" fmla="*/ 3674533 w 3716867"/>
                <a:gd name="connsiteY3" fmla="*/ 33867 h 1964267"/>
                <a:gd name="connsiteX4" fmla="*/ 4233 w 3716867"/>
                <a:gd name="connsiteY4" fmla="*/ 1964267 h 1964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6867" h="1964267">
                  <a:moveTo>
                    <a:pt x="4233" y="1964267"/>
                  </a:moveTo>
                  <a:lnTo>
                    <a:pt x="0" y="0"/>
                  </a:lnTo>
                  <a:lnTo>
                    <a:pt x="3716867" y="0"/>
                  </a:lnTo>
                  <a:lnTo>
                    <a:pt x="3674533" y="33867"/>
                  </a:lnTo>
                  <a:lnTo>
                    <a:pt x="4233" y="1964267"/>
                  </a:lnTo>
                  <a:close/>
                </a:path>
              </a:pathLst>
            </a:cu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0"/>
            </a:p>
          </p:txBody>
        </p:sp>
        <p:sp>
          <p:nvSpPr>
            <p:cNvPr id="35" name="Rectangle 34"/>
            <p:cNvSpPr/>
            <p:nvPr/>
          </p:nvSpPr>
          <p:spPr>
            <a:xfrm>
              <a:off x="7844589" y="617621"/>
              <a:ext cx="3721769" cy="237423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
          <p:nvSpPr>
            <p:cNvPr id="36" name="Cross 35"/>
            <p:cNvSpPr/>
            <p:nvPr/>
          </p:nvSpPr>
          <p:spPr>
            <a:xfrm>
              <a:off x="8354149" y="1479258"/>
              <a:ext cx="256673" cy="256673"/>
            </a:xfrm>
            <a:prstGeom prst="plus">
              <a:avLst>
                <a:gd name="adj" fmla="val 41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sz="1050"/>
            </a:p>
          </p:txBody>
        </p:sp>
        <p:sp>
          <p:nvSpPr>
            <p:cNvPr id="37" name="Donut 36"/>
            <p:cNvSpPr/>
            <p:nvPr/>
          </p:nvSpPr>
          <p:spPr>
            <a:xfrm>
              <a:off x="10112542" y="1829942"/>
              <a:ext cx="232610" cy="232610"/>
            </a:xfrm>
            <a:prstGeom prst="donut">
              <a:avLst>
                <a:gd name="adj" fmla="val 1491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solidFill>
                  <a:schemeClr val="tx1"/>
                </a:solidFill>
              </a:endParaRPr>
            </a:p>
          </p:txBody>
        </p:sp>
        <p:sp>
          <p:nvSpPr>
            <p:cNvPr id="38" name="Donut 37"/>
            <p:cNvSpPr/>
            <p:nvPr/>
          </p:nvSpPr>
          <p:spPr>
            <a:xfrm>
              <a:off x="9329599" y="2176129"/>
              <a:ext cx="232610" cy="232610"/>
            </a:xfrm>
            <a:prstGeom prst="donut">
              <a:avLst>
                <a:gd name="adj" fmla="val 1491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solidFill>
                  <a:schemeClr val="tx1"/>
                </a:solidFill>
              </a:endParaRPr>
            </a:p>
          </p:txBody>
        </p:sp>
        <p:sp>
          <p:nvSpPr>
            <p:cNvPr id="39" name="Donut 38"/>
            <p:cNvSpPr/>
            <p:nvPr/>
          </p:nvSpPr>
          <p:spPr>
            <a:xfrm>
              <a:off x="9850299" y="2408739"/>
              <a:ext cx="232610" cy="232610"/>
            </a:xfrm>
            <a:prstGeom prst="donut">
              <a:avLst>
                <a:gd name="adj" fmla="val 1491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solidFill>
                  <a:schemeClr val="tx1"/>
                </a:solidFill>
              </a:endParaRPr>
            </a:p>
          </p:txBody>
        </p:sp>
        <p:sp>
          <p:nvSpPr>
            <p:cNvPr id="40" name="Cross 39"/>
            <p:cNvSpPr/>
            <p:nvPr/>
          </p:nvSpPr>
          <p:spPr>
            <a:xfrm>
              <a:off x="9127959" y="1175670"/>
              <a:ext cx="256673" cy="256673"/>
            </a:xfrm>
            <a:prstGeom prst="plus">
              <a:avLst>
                <a:gd name="adj" fmla="val 41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sz="1050"/>
            </a:p>
          </p:txBody>
        </p:sp>
        <p:sp>
          <p:nvSpPr>
            <p:cNvPr id="41" name="Cross 40"/>
            <p:cNvSpPr/>
            <p:nvPr/>
          </p:nvSpPr>
          <p:spPr>
            <a:xfrm>
              <a:off x="9984206" y="984779"/>
              <a:ext cx="256673" cy="256673"/>
            </a:xfrm>
            <a:prstGeom prst="plus">
              <a:avLst>
                <a:gd name="adj" fmla="val 41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sz="1050"/>
            </a:p>
          </p:txBody>
        </p:sp>
        <p:sp>
          <p:nvSpPr>
            <p:cNvPr id="42" name="Donut 41"/>
            <p:cNvSpPr/>
            <p:nvPr/>
          </p:nvSpPr>
          <p:spPr>
            <a:xfrm>
              <a:off x="11093227" y="2525044"/>
              <a:ext cx="232610" cy="232610"/>
            </a:xfrm>
            <a:prstGeom prst="donut">
              <a:avLst>
                <a:gd name="adj" fmla="val 1491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solidFill>
                  <a:schemeClr val="tx1"/>
                </a:solidFill>
              </a:endParaRPr>
            </a:p>
          </p:txBody>
        </p:sp>
        <p:sp>
          <p:nvSpPr>
            <p:cNvPr id="43" name="Donut 42"/>
            <p:cNvSpPr/>
            <p:nvPr/>
          </p:nvSpPr>
          <p:spPr>
            <a:xfrm>
              <a:off x="8715321" y="2474244"/>
              <a:ext cx="232610" cy="232610"/>
            </a:xfrm>
            <a:prstGeom prst="donut">
              <a:avLst>
                <a:gd name="adj" fmla="val 1491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solidFill>
                  <a:schemeClr val="tx1"/>
                </a:solidFill>
              </a:endParaRPr>
            </a:p>
          </p:txBody>
        </p:sp>
        <p:sp>
          <p:nvSpPr>
            <p:cNvPr id="44" name="Cross 43"/>
            <p:cNvSpPr/>
            <p:nvPr/>
          </p:nvSpPr>
          <p:spPr>
            <a:xfrm>
              <a:off x="8464884" y="845218"/>
              <a:ext cx="256673" cy="256673"/>
            </a:xfrm>
            <a:prstGeom prst="plus">
              <a:avLst>
                <a:gd name="adj" fmla="val 41667"/>
              </a:avLst>
            </a:prstGeom>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sz="1050"/>
            </a:p>
          </p:txBody>
        </p:sp>
        <p:cxnSp>
          <p:nvCxnSpPr>
            <p:cNvPr id="45" name="Straight Connector 44"/>
            <p:cNvCxnSpPr/>
            <p:nvPr/>
          </p:nvCxnSpPr>
          <p:spPr>
            <a:xfrm flipV="1">
              <a:off x="7844589" y="631323"/>
              <a:ext cx="3721769" cy="1959477"/>
            </a:xfrm>
            <a:prstGeom prst="line">
              <a:avLst/>
            </a:prstGeom>
          </p:spPr>
          <p:style>
            <a:lnRef idx="3">
              <a:schemeClr val="dk1"/>
            </a:lnRef>
            <a:fillRef idx="0">
              <a:schemeClr val="dk1"/>
            </a:fillRef>
            <a:effectRef idx="2">
              <a:schemeClr val="dk1"/>
            </a:effectRef>
            <a:fontRef idx="minor">
              <a:schemeClr val="tx1"/>
            </a:fontRef>
          </p:style>
        </p:cxnSp>
      </p:grpSp>
      <p:pic>
        <p:nvPicPr>
          <p:cNvPr id="47" name="Picture 46"/>
          <p:cNvPicPr>
            <a:picLocks noChangeAspect="1"/>
          </p:cNvPicPr>
          <p:nvPr/>
        </p:nvPicPr>
        <p:blipFill rotWithShape="1">
          <a:blip r:embed="rId4"/>
          <a:srcRect l="36835" t="31786" r="33163" b="29631"/>
          <a:stretch/>
        </p:blipFill>
        <p:spPr>
          <a:xfrm>
            <a:off x="168043" y="4622002"/>
            <a:ext cx="1422749" cy="1223170"/>
          </a:xfrm>
          <a:prstGeom prst="rect">
            <a:avLst/>
          </a:prstGeom>
        </p:spPr>
      </p:pic>
      <p:sp>
        <p:nvSpPr>
          <p:cNvPr id="48" name="TextBox 47"/>
          <p:cNvSpPr txBox="1"/>
          <p:nvPr/>
        </p:nvSpPr>
        <p:spPr>
          <a:xfrm>
            <a:off x="253608" y="4356820"/>
            <a:ext cx="1351652" cy="369332"/>
          </a:xfrm>
          <a:prstGeom prst="rect">
            <a:avLst/>
          </a:prstGeom>
        </p:spPr>
        <p:txBody>
          <a:bodyPr wrap="none" rtlCol="0">
            <a:spAutoFit/>
          </a:bodyPr>
          <a:lstStyle/>
          <a:p>
            <a:pPr algn="ctr"/>
            <a:r>
              <a:rPr lang="en-US" sz="1800" dirty="0"/>
              <a:t>Regression</a:t>
            </a:r>
          </a:p>
        </p:txBody>
      </p:sp>
      <p:sp>
        <p:nvSpPr>
          <p:cNvPr id="49" name="TextBox 48"/>
          <p:cNvSpPr txBox="1"/>
          <p:nvPr/>
        </p:nvSpPr>
        <p:spPr>
          <a:xfrm>
            <a:off x="2065144" y="4417588"/>
            <a:ext cx="1608133" cy="369332"/>
          </a:xfrm>
          <a:prstGeom prst="rect">
            <a:avLst/>
          </a:prstGeom>
        </p:spPr>
        <p:txBody>
          <a:bodyPr wrap="none" rtlCol="0">
            <a:spAutoFit/>
          </a:bodyPr>
          <a:lstStyle/>
          <a:p>
            <a:pPr algn="ctr"/>
            <a:r>
              <a:rPr lang="en-US" sz="1800" dirty="0"/>
              <a:t>Classification </a:t>
            </a:r>
          </a:p>
        </p:txBody>
      </p:sp>
      <p:cxnSp>
        <p:nvCxnSpPr>
          <p:cNvPr id="50" name="Straight Arrow Connector 49"/>
          <p:cNvCxnSpPr>
            <a:stCxn id="7" idx="2"/>
            <a:endCxn id="48" idx="0"/>
          </p:cNvCxnSpPr>
          <p:nvPr/>
        </p:nvCxnSpPr>
        <p:spPr>
          <a:xfrm flipH="1">
            <a:off x="929434" y="3648462"/>
            <a:ext cx="895853" cy="7083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a:stCxn id="7" idx="2"/>
            <a:endCxn id="49" idx="0"/>
          </p:cNvCxnSpPr>
          <p:nvPr/>
        </p:nvCxnSpPr>
        <p:spPr>
          <a:xfrm>
            <a:off x="1825287" y="3648462"/>
            <a:ext cx="1043924" cy="769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TextBox 56"/>
          <p:cNvSpPr txBox="1"/>
          <p:nvPr/>
        </p:nvSpPr>
        <p:spPr>
          <a:xfrm>
            <a:off x="252020" y="3739480"/>
            <a:ext cx="904415" cy="415498"/>
          </a:xfrm>
          <a:prstGeom prst="rect">
            <a:avLst/>
          </a:prstGeom>
        </p:spPr>
        <p:txBody>
          <a:bodyPr wrap="none" rtlCol="0">
            <a:spAutoFit/>
          </a:bodyPr>
          <a:lstStyle/>
          <a:p>
            <a:r>
              <a:rPr lang="en-US" sz="1050" dirty="0"/>
              <a:t>Quantitative</a:t>
            </a:r>
            <a:br>
              <a:rPr lang="en-US" sz="1050" dirty="0"/>
            </a:br>
            <a:r>
              <a:rPr lang="en-US" sz="1050" dirty="0"/>
              <a:t>Response</a:t>
            </a:r>
          </a:p>
        </p:txBody>
      </p:sp>
      <p:sp>
        <p:nvSpPr>
          <p:cNvPr id="60" name="TextBox 59"/>
          <p:cNvSpPr txBox="1"/>
          <p:nvPr/>
        </p:nvSpPr>
        <p:spPr>
          <a:xfrm>
            <a:off x="2583788" y="3770582"/>
            <a:ext cx="869149" cy="415498"/>
          </a:xfrm>
          <a:prstGeom prst="rect">
            <a:avLst/>
          </a:prstGeom>
        </p:spPr>
        <p:txBody>
          <a:bodyPr wrap="none" rtlCol="0">
            <a:spAutoFit/>
          </a:bodyPr>
          <a:lstStyle/>
          <a:p>
            <a:pPr algn="r"/>
            <a:r>
              <a:rPr lang="en-US" sz="1050" dirty="0"/>
              <a:t>Categorical</a:t>
            </a:r>
            <a:br>
              <a:rPr lang="en-US" sz="1050" dirty="0"/>
            </a:br>
            <a:r>
              <a:rPr lang="en-US" sz="1050" dirty="0"/>
              <a:t>Response</a:t>
            </a:r>
          </a:p>
        </p:txBody>
      </p:sp>
      <p:pic>
        <p:nvPicPr>
          <p:cNvPr id="70" name="Picture 69"/>
          <p:cNvPicPr>
            <a:picLocks noChangeAspect="1"/>
          </p:cNvPicPr>
          <p:nvPr/>
        </p:nvPicPr>
        <p:blipFill>
          <a:blip r:embed="rId5"/>
          <a:stretch>
            <a:fillRect/>
          </a:stretch>
        </p:blipFill>
        <p:spPr>
          <a:xfrm>
            <a:off x="7310150" y="4649952"/>
            <a:ext cx="1614695" cy="1208863"/>
          </a:xfrm>
          <a:prstGeom prst="rect">
            <a:avLst/>
          </a:prstGeom>
        </p:spPr>
      </p:pic>
      <p:grpSp>
        <p:nvGrpSpPr>
          <p:cNvPr id="73" name="Group 72"/>
          <p:cNvGrpSpPr/>
          <p:nvPr/>
        </p:nvGrpSpPr>
        <p:grpSpPr>
          <a:xfrm>
            <a:off x="5446397" y="4763836"/>
            <a:ext cx="1888457" cy="1018700"/>
            <a:chOff x="563995" y="1968262"/>
            <a:chExt cx="7073175" cy="3815516"/>
          </a:xfrm>
        </p:grpSpPr>
        <p:pic>
          <p:nvPicPr>
            <p:cNvPr id="71" name="Picture 70" descr="3dV2.tif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995" y="2088167"/>
              <a:ext cx="3339585" cy="3589486"/>
            </a:xfrm>
            <a:prstGeom prst="rect">
              <a:avLst/>
            </a:prstGeom>
          </p:spPr>
        </p:pic>
        <p:pic>
          <p:nvPicPr>
            <p:cNvPr id="72" name="Picture 71" descr="3dV3.tif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6985" y="1968262"/>
              <a:ext cx="3880185" cy="3815516"/>
            </a:xfrm>
            <a:prstGeom prst="rect">
              <a:avLst/>
            </a:prstGeom>
          </p:spPr>
        </p:pic>
      </p:grpSp>
      <p:sp>
        <p:nvSpPr>
          <p:cNvPr id="76" name="TextBox 75"/>
          <p:cNvSpPr txBox="1"/>
          <p:nvPr/>
        </p:nvSpPr>
        <p:spPr>
          <a:xfrm>
            <a:off x="5538584" y="4089316"/>
            <a:ext cx="1685077" cy="646331"/>
          </a:xfrm>
          <a:prstGeom prst="rect">
            <a:avLst/>
          </a:prstGeom>
        </p:spPr>
        <p:txBody>
          <a:bodyPr wrap="none" rtlCol="0">
            <a:spAutoFit/>
          </a:bodyPr>
          <a:lstStyle/>
          <a:p>
            <a:pPr algn="ctr"/>
            <a:r>
              <a:rPr lang="en-US" sz="1800"/>
              <a:t>Dimensionality</a:t>
            </a:r>
            <a:br>
              <a:rPr lang="en-US" sz="1800"/>
            </a:br>
            <a:r>
              <a:rPr lang="en-US" sz="1800"/>
              <a:t>Reduction</a:t>
            </a:r>
          </a:p>
        </p:txBody>
      </p:sp>
      <p:cxnSp>
        <p:nvCxnSpPr>
          <p:cNvPr id="77" name="Straight Arrow Connector 76"/>
          <p:cNvCxnSpPr>
            <a:stCxn id="9" idx="2"/>
            <a:endCxn id="76" idx="0"/>
          </p:cNvCxnSpPr>
          <p:nvPr/>
        </p:nvCxnSpPr>
        <p:spPr>
          <a:xfrm flipH="1">
            <a:off x="6381123" y="3637266"/>
            <a:ext cx="860427" cy="452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 name="TextBox 79"/>
          <p:cNvSpPr txBox="1"/>
          <p:nvPr/>
        </p:nvSpPr>
        <p:spPr>
          <a:xfrm>
            <a:off x="7505790" y="4185685"/>
            <a:ext cx="1223413" cy="369332"/>
          </a:xfrm>
          <a:prstGeom prst="rect">
            <a:avLst/>
          </a:prstGeom>
        </p:spPr>
        <p:txBody>
          <a:bodyPr wrap="none" rtlCol="0">
            <a:spAutoFit/>
          </a:bodyPr>
          <a:lstStyle/>
          <a:p>
            <a:pPr algn="ctr"/>
            <a:r>
              <a:rPr lang="en-US" sz="1800"/>
              <a:t>Clustering</a:t>
            </a:r>
          </a:p>
        </p:txBody>
      </p:sp>
      <p:cxnSp>
        <p:nvCxnSpPr>
          <p:cNvPr id="81" name="Straight Arrow Connector 80"/>
          <p:cNvCxnSpPr>
            <a:stCxn id="9" idx="2"/>
            <a:endCxn id="80" idx="0"/>
          </p:cNvCxnSpPr>
          <p:nvPr/>
        </p:nvCxnSpPr>
        <p:spPr>
          <a:xfrm>
            <a:off x="7241550" y="3637266"/>
            <a:ext cx="875947" cy="5484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99896380"/>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636" y="1837267"/>
            <a:ext cx="9140363" cy="3046788"/>
          </a:xfrm>
          <a:prstGeom prst="rect">
            <a:avLst/>
          </a:prstGeom>
        </p:spPr>
      </p:pic>
      <p:cxnSp>
        <p:nvCxnSpPr>
          <p:cNvPr id="3" name="Shape 101">
            <a:extLst>
              <a:ext uri="{FF2B5EF4-FFF2-40B4-BE49-F238E27FC236}">
                <a16:creationId xmlns:a16="http://schemas.microsoft.com/office/drawing/2014/main" id="{20955BAB-39BE-49CD-8D45-8C1C0DAEF4A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a16="http://schemas.microsoft.com/office/drawing/2014/main" id="{D6B0561F-5BA3-4A8B-83B7-0A39A5B5B576}"/>
              </a:ext>
            </a:extLst>
          </p:cNvPr>
          <p:cNvSpPr txBox="1"/>
          <p:nvPr/>
        </p:nvSpPr>
        <p:spPr>
          <a:xfrm>
            <a:off x="60700" y="-18712"/>
            <a:ext cx="6020504"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EJEMPLO</a:t>
            </a:r>
          </a:p>
        </p:txBody>
      </p:sp>
      <p:pic>
        <p:nvPicPr>
          <p:cNvPr id="6"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038863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60618" y="702452"/>
            <a:ext cx="8425609" cy="6008295"/>
          </a:xfrm>
          <a:prstGeom prst="rect">
            <a:avLst/>
          </a:prstGeom>
        </p:spPr>
      </p:pic>
      <p:cxnSp>
        <p:nvCxnSpPr>
          <p:cNvPr id="3" name="Shape 101">
            <a:extLst>
              <a:ext uri="{FF2B5EF4-FFF2-40B4-BE49-F238E27FC236}">
                <a16:creationId xmlns:a16="http://schemas.microsoft.com/office/drawing/2014/main" id="{20955BAB-39BE-49CD-8D45-8C1C0DAEF4A0}"/>
              </a:ext>
            </a:extLst>
          </p:cNvPr>
          <p:cNvCxnSpPr/>
          <p:nvPr/>
        </p:nvCxnSpPr>
        <p:spPr>
          <a:xfrm>
            <a:off x="0" y="541932"/>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a16="http://schemas.microsoft.com/office/drawing/2014/main" id="{D6B0561F-5BA3-4A8B-83B7-0A39A5B5B576}"/>
              </a:ext>
            </a:extLst>
          </p:cNvPr>
          <p:cNvSpPr txBox="1"/>
          <p:nvPr/>
        </p:nvSpPr>
        <p:spPr>
          <a:xfrm>
            <a:off x="60700" y="0"/>
            <a:ext cx="6020504"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Qué sigue?...</a:t>
            </a:r>
          </a:p>
        </p:txBody>
      </p:sp>
      <p:pic>
        <p:nvPicPr>
          <p:cNvPr id="6" name="Shape 102">
            <a:extLst>
              <a:ext uri="{FF2B5EF4-FFF2-40B4-BE49-F238E27FC236}">
                <a16:creationId xmlns:a16="http://schemas.microsoft.com/office/drawing/2014/main" id="{EE8B416D-5F63-4043-B3B0-19D3EDA06927}"/>
              </a:ext>
            </a:extLst>
          </p:cNvPr>
          <p:cNvPicPr preferRelativeResize="0"/>
          <p:nvPr/>
        </p:nvPicPr>
        <p:blipFill rotWithShape="1">
          <a:blip r:embed="rId3">
            <a:alphaModFix/>
          </a:blip>
          <a:srcRect b="17939"/>
          <a:stretch/>
        </p:blipFill>
        <p:spPr>
          <a:xfrm>
            <a:off x="7655847" y="109328"/>
            <a:ext cx="1488153" cy="593124"/>
          </a:xfrm>
          <a:prstGeom prst="rect">
            <a:avLst/>
          </a:prstGeom>
          <a:noFill/>
          <a:ln>
            <a:noFill/>
          </a:ln>
        </p:spPr>
      </p:pic>
    </p:spTree>
    <p:extLst>
      <p:ext uri="{BB962C8B-B14F-4D97-AF65-F5344CB8AC3E}">
        <p14:creationId xmlns:p14="http://schemas.microsoft.com/office/powerpoint/2010/main" val="998105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2E47AA-F75E-46FE-B3D7-7453F560C9AC}"/>
              </a:ext>
            </a:extLst>
          </p:cNvPr>
          <p:cNvSpPr>
            <a:spLocks noGrp="1"/>
          </p:cNvSpPr>
          <p:nvPr>
            <p:ph type="title"/>
          </p:nvPr>
        </p:nvSpPr>
        <p:spPr/>
        <p:txBody>
          <a:bodyPr/>
          <a:lstStyle/>
          <a:p>
            <a:endParaRPr lang="es-CO"/>
          </a:p>
        </p:txBody>
      </p:sp>
      <p:pic>
        <p:nvPicPr>
          <p:cNvPr id="1026" name="Picture 2">
            <a:extLst>
              <a:ext uri="{FF2B5EF4-FFF2-40B4-BE49-F238E27FC236}">
                <a16:creationId xmlns:a16="http://schemas.microsoft.com/office/drawing/2014/main" id="{00746D08-024F-438F-972A-671B54E42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104775"/>
            <a:ext cx="9124950"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955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1E47B3-6893-4172-949D-2578C157681D}"/>
              </a:ext>
            </a:extLst>
          </p:cNvPr>
          <p:cNvPicPr>
            <a:picLocks noChangeAspect="1"/>
          </p:cNvPicPr>
          <p:nvPr/>
        </p:nvPicPr>
        <p:blipFill rotWithShape="1">
          <a:blip r:embed="rId2"/>
          <a:srcRect l="2612" t="19208" r="2538" b="13044"/>
          <a:stretch/>
        </p:blipFill>
        <p:spPr>
          <a:xfrm>
            <a:off x="235424" y="1343982"/>
            <a:ext cx="8673152" cy="3871751"/>
          </a:xfrm>
          <a:prstGeom prst="rect">
            <a:avLst/>
          </a:prstGeom>
        </p:spPr>
      </p:pic>
      <p:cxnSp>
        <p:nvCxnSpPr>
          <p:cNvPr id="3" name="Shape 101">
            <a:extLst>
              <a:ext uri="{FF2B5EF4-FFF2-40B4-BE49-F238E27FC236}">
                <a16:creationId xmlns:a16="http://schemas.microsoft.com/office/drawing/2014/main" id="{19C127EC-8551-41D9-BC11-522AA14D0993}"/>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DBB03054-30DC-4E3F-AF78-A1DB1E922600}"/>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5" name="Shape 100">
            <a:extLst>
              <a:ext uri="{FF2B5EF4-FFF2-40B4-BE49-F238E27FC236}">
                <a16:creationId xmlns:a16="http://schemas.microsoft.com/office/drawing/2014/main" id="{521B7147-CBAD-4711-BA32-DD0C102F8984}"/>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MACHINE </a:t>
            </a:r>
            <a:r>
              <a:rPr lang="es-CO" sz="2800" b="1" dirty="0" err="1">
                <a:solidFill>
                  <a:schemeClr val="dk1"/>
                </a:solidFill>
                <a:latin typeface="Calibri"/>
                <a:ea typeface="Calibri"/>
                <a:cs typeface="Calibri"/>
                <a:sym typeface="Calibri"/>
              </a:rPr>
              <a:t>LEARNING</a:t>
            </a:r>
            <a:endParaRPr lang="es-CO" sz="2800" b="1" dirty="0">
              <a:solidFill>
                <a:schemeClr val="dk1"/>
              </a:solidFill>
              <a:latin typeface="Calibri"/>
              <a:ea typeface="Calibri"/>
              <a:cs typeface="Calibri"/>
              <a:sym typeface="Calibri"/>
            </a:endParaRPr>
          </a:p>
        </p:txBody>
      </p:sp>
      <p:sp>
        <p:nvSpPr>
          <p:cNvPr id="6" name="TextBox 5">
            <a:extLst>
              <a:ext uri="{FF2B5EF4-FFF2-40B4-BE49-F238E27FC236}">
                <a16:creationId xmlns:a16="http://schemas.microsoft.com/office/drawing/2014/main" id="{A87830B2-C717-4CCA-828A-3EA65008CDED}"/>
              </a:ext>
            </a:extLst>
          </p:cNvPr>
          <p:cNvSpPr txBox="1"/>
          <p:nvPr/>
        </p:nvSpPr>
        <p:spPr>
          <a:xfrm>
            <a:off x="1221246" y="5352755"/>
            <a:ext cx="509364" cy="523220"/>
          </a:xfrm>
          <a:prstGeom prst="rect">
            <a:avLst/>
          </a:prstGeom>
          <a:noFill/>
        </p:spPr>
        <p:txBody>
          <a:bodyPr wrap="square" rtlCol="0">
            <a:spAutoFit/>
          </a:bodyPr>
          <a:lstStyle/>
          <a:p>
            <a:pPr marL="285750" indent="-285750">
              <a:buFont typeface="Wingdings" panose="05000000000000000000" pitchFamily="2" charset="2"/>
              <a:buChar char="ü"/>
            </a:pPr>
            <a:r>
              <a:rPr lang="es-CO" sz="2800" b="1" dirty="0"/>
              <a:t> </a:t>
            </a:r>
            <a:endParaRPr lang="en-US" sz="2800" b="1" dirty="0"/>
          </a:p>
        </p:txBody>
      </p:sp>
      <p:sp>
        <p:nvSpPr>
          <p:cNvPr id="7" name="TextBox 6">
            <a:extLst>
              <a:ext uri="{FF2B5EF4-FFF2-40B4-BE49-F238E27FC236}">
                <a16:creationId xmlns:a16="http://schemas.microsoft.com/office/drawing/2014/main" id="{2E0388D5-F9C8-43F8-9CF4-8014F7D6EF59}"/>
              </a:ext>
            </a:extLst>
          </p:cNvPr>
          <p:cNvSpPr txBox="1"/>
          <p:nvPr/>
        </p:nvSpPr>
        <p:spPr>
          <a:xfrm>
            <a:off x="7413390" y="5295367"/>
            <a:ext cx="509364" cy="523220"/>
          </a:xfrm>
          <a:prstGeom prst="rect">
            <a:avLst/>
          </a:prstGeom>
          <a:noFill/>
        </p:spPr>
        <p:txBody>
          <a:bodyPr wrap="square" rtlCol="0">
            <a:spAutoFit/>
          </a:bodyPr>
          <a:lstStyle/>
          <a:p>
            <a:pPr marL="285750" indent="-285750">
              <a:buFont typeface="Wingdings" panose="05000000000000000000" pitchFamily="2" charset="2"/>
              <a:buChar char="ü"/>
            </a:pPr>
            <a:r>
              <a:rPr lang="es-CO" sz="2800" b="1" dirty="0"/>
              <a:t> </a:t>
            </a:r>
            <a:endParaRPr lang="en-US" sz="2800" b="1" dirty="0"/>
          </a:p>
        </p:txBody>
      </p:sp>
      <p:sp>
        <p:nvSpPr>
          <p:cNvPr id="8" name="TextBox 7">
            <a:extLst>
              <a:ext uri="{FF2B5EF4-FFF2-40B4-BE49-F238E27FC236}">
                <a16:creationId xmlns:a16="http://schemas.microsoft.com/office/drawing/2014/main" id="{51D70C0B-687D-4B36-B456-48EF7AE6E969}"/>
              </a:ext>
            </a:extLst>
          </p:cNvPr>
          <p:cNvSpPr txBox="1"/>
          <p:nvPr/>
        </p:nvSpPr>
        <p:spPr>
          <a:xfrm>
            <a:off x="4237539" y="5352755"/>
            <a:ext cx="509364" cy="523220"/>
          </a:xfrm>
          <a:prstGeom prst="rect">
            <a:avLst/>
          </a:prstGeom>
          <a:noFill/>
        </p:spPr>
        <p:txBody>
          <a:bodyPr wrap="square" rtlCol="0">
            <a:spAutoFit/>
          </a:bodyPr>
          <a:lstStyle/>
          <a:p>
            <a:r>
              <a:rPr lang="es-CO" sz="2800" b="1" dirty="0"/>
              <a:t> x </a:t>
            </a:r>
            <a:endParaRPr lang="en-US" sz="2800" b="1" dirty="0"/>
          </a:p>
        </p:txBody>
      </p:sp>
    </p:spTree>
    <p:extLst>
      <p:ext uri="{BB962C8B-B14F-4D97-AF65-F5344CB8AC3E}">
        <p14:creationId xmlns:p14="http://schemas.microsoft.com/office/powerpoint/2010/main" val="388093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690/0*D7LA_gjJiCHcHpI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775" y="964141"/>
            <a:ext cx="7328957" cy="527897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hape 101">
            <a:extLst>
              <a:ext uri="{FF2B5EF4-FFF2-40B4-BE49-F238E27FC236}">
                <a16:creationId xmlns:a16="http://schemas.microsoft.com/office/drawing/2014/main" id="{815373D7-8EEE-4CF4-8C71-E80AC78FEA7E}"/>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7C01B1AE-6593-4354-8C92-929054AED34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5" name="Shape 100">
            <a:extLst>
              <a:ext uri="{FF2B5EF4-FFF2-40B4-BE49-F238E27FC236}">
                <a16:creationId xmlns:a16="http://schemas.microsoft.com/office/drawing/2014/main" id="{D5D74D47-7975-4547-A477-7104C2800D30}"/>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MACHINE </a:t>
            </a:r>
            <a:r>
              <a:rPr lang="es-CO" sz="2800" b="1" dirty="0" err="1">
                <a:solidFill>
                  <a:schemeClr val="dk1"/>
                </a:solidFill>
                <a:latin typeface="Calibri"/>
                <a:ea typeface="Calibri"/>
                <a:cs typeface="Calibri"/>
                <a:sym typeface="Calibri"/>
              </a:rPr>
              <a:t>LEARNING</a:t>
            </a:r>
            <a:endParaRPr lang="es-CO" sz="28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731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b="12670"/>
          <a:stretch/>
        </p:blipFill>
        <p:spPr>
          <a:xfrm>
            <a:off x="485228" y="1364067"/>
            <a:ext cx="8027801" cy="2913293"/>
          </a:xfrm>
          <a:prstGeom prst="rect">
            <a:avLst/>
          </a:prstGeom>
        </p:spPr>
      </p:pic>
      <p:cxnSp>
        <p:nvCxnSpPr>
          <p:cNvPr id="3" name="Shape 101">
            <a:extLst>
              <a:ext uri="{FF2B5EF4-FFF2-40B4-BE49-F238E27FC236}">
                <a16:creationId xmlns:a16="http://schemas.microsoft.com/office/drawing/2014/main" id="{815373D7-8EEE-4CF4-8C71-E80AC78FEA7E}"/>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7C01B1AE-6593-4354-8C92-929054AED347}"/>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5" name="Shape 100">
            <a:extLst>
              <a:ext uri="{FF2B5EF4-FFF2-40B4-BE49-F238E27FC236}">
                <a16:creationId xmlns:a16="http://schemas.microsoft.com/office/drawing/2014/main" id="{D5D74D47-7975-4547-A477-7104C2800D30}"/>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MACHINE </a:t>
            </a:r>
            <a:r>
              <a:rPr lang="es-CO" sz="2800" b="1" dirty="0" err="1">
                <a:solidFill>
                  <a:schemeClr val="dk1"/>
                </a:solidFill>
                <a:latin typeface="Calibri"/>
                <a:ea typeface="Calibri"/>
                <a:cs typeface="Calibri"/>
                <a:sym typeface="Calibri"/>
              </a:rPr>
              <a:t>LEARNING</a:t>
            </a:r>
            <a:endParaRPr lang="es-CO" sz="28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9511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2000/1*M2clZWay68ODL2jEB-J5Dw.png">
            <a:extLst>
              <a:ext uri="{FF2B5EF4-FFF2-40B4-BE49-F238E27FC236}">
                <a16:creationId xmlns:a16="http://schemas.microsoft.com/office/drawing/2014/main" id="{1D0BC519-AFEA-4F23-8A00-D5AE41F42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55" y="1123056"/>
            <a:ext cx="8699090" cy="509977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hape 101">
            <a:extLst>
              <a:ext uri="{FF2B5EF4-FFF2-40B4-BE49-F238E27FC236}">
                <a16:creationId xmlns:a16="http://schemas.microsoft.com/office/drawing/2014/main" id="{A4F9759E-A32E-4A53-AC1B-5F5E1934CA1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4" name="Shape 102">
            <a:extLst>
              <a:ext uri="{FF2B5EF4-FFF2-40B4-BE49-F238E27FC236}">
                <a16:creationId xmlns:a16="http://schemas.microsoft.com/office/drawing/2014/main" id="{737A03E0-690C-4F80-A9A4-E016515E7225}"/>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5" name="Shape 100">
            <a:extLst>
              <a:ext uri="{FF2B5EF4-FFF2-40B4-BE49-F238E27FC236}">
                <a16:creationId xmlns:a16="http://schemas.microsoft.com/office/drawing/2014/main" id="{CCFE3731-29DF-47D9-9BE9-3FD33D2E9475}"/>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MACHINE </a:t>
            </a:r>
            <a:r>
              <a:rPr lang="es-CO" sz="2800" b="1" dirty="0" err="1">
                <a:solidFill>
                  <a:schemeClr val="dk1"/>
                </a:solidFill>
                <a:latin typeface="Calibri"/>
                <a:ea typeface="Calibri"/>
                <a:cs typeface="Calibri"/>
                <a:sym typeface="Calibri"/>
              </a:rPr>
              <a:t>LEARNING</a:t>
            </a:r>
            <a:endParaRPr lang="es-CO" sz="28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9856652"/>
      </p:ext>
    </p:extLst>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3297</TotalTime>
  <Words>1835</Words>
  <Application>Microsoft Office PowerPoint</Application>
  <PresentationFormat>Presentación en pantalla (4:3)</PresentationFormat>
  <Paragraphs>173</Paragraphs>
  <Slides>41</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Arial</vt:lpstr>
      <vt:lpstr>Calibri</vt:lpstr>
      <vt:lpstr>Helvetica Neue</vt:lpstr>
      <vt:lpstr>q_serif</vt:lpstr>
      <vt:lpstr>Wingdings</vt:lpstr>
      <vt:lpstr>Tema de Office</vt:lpstr>
      <vt:lpstr>Presentación de PowerPoint</vt:lpstr>
      <vt:lpstr>Presentación de PowerPoint</vt:lpstr>
      <vt:lpstr>Presentación de PowerPoint</vt:lpstr>
      <vt:lpstr>Taxonomy of Machine Learning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Edier Aristizabal</dc:creator>
  <cp:lastModifiedBy>USUARIO</cp:lastModifiedBy>
  <cp:revision>25</cp:revision>
  <dcterms:created xsi:type="dcterms:W3CDTF">2019-09-09T20:53:25Z</dcterms:created>
  <dcterms:modified xsi:type="dcterms:W3CDTF">2020-03-31T14:46:39Z</dcterms:modified>
</cp:coreProperties>
</file>